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9817B-E7D9-4472-8F9C-51EF8F987478}"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F3E1E8-B0F6-44C8-9D6F-9FC964AB2AD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9817B-E7D9-4472-8F9C-51EF8F987478}" type="datetimeFigureOut">
              <a:rPr lang="id-ID" smtClean="0"/>
              <a:pPr/>
              <a:t>02/10/2017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3E1E8-B0F6-44C8-9D6F-9FC964AB2AD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TWO WAY ANOVA</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dirty="0" err="1" smtClean="0"/>
              <a:t>Hasil</a:t>
            </a:r>
            <a:r>
              <a:rPr lang="en-US" sz="2800" dirty="0" smtClean="0"/>
              <a:t> </a:t>
            </a:r>
            <a:r>
              <a:rPr lang="en-US" sz="2800" dirty="0" err="1" smtClean="0"/>
              <a:t>selengkapnya</a:t>
            </a:r>
            <a:r>
              <a:rPr lang="en-US" sz="2800" dirty="0" smtClean="0"/>
              <a:t> </a:t>
            </a:r>
            <a:r>
              <a:rPr lang="en-US" sz="2800" dirty="0" err="1" smtClean="0"/>
              <a:t>nilai</a:t>
            </a:r>
            <a:r>
              <a:rPr lang="en-US" sz="2800" dirty="0" smtClean="0"/>
              <a:t> </a:t>
            </a:r>
            <a:r>
              <a:rPr lang="en-US" sz="2800" dirty="0" err="1" smtClean="0"/>
              <a:t>duga</a:t>
            </a:r>
            <a:r>
              <a:rPr lang="en-US" sz="2800" dirty="0" smtClean="0"/>
              <a:t> </a:t>
            </a:r>
            <a:r>
              <a:rPr lang="en-US" sz="2800" dirty="0" err="1" smtClean="0"/>
              <a:t>seperti</a:t>
            </a:r>
            <a:r>
              <a:rPr lang="en-US" sz="2800" dirty="0" smtClean="0"/>
              <a:t> </a:t>
            </a:r>
            <a:r>
              <a:rPr lang="en-US" sz="2800" dirty="0" err="1" smtClean="0"/>
              <a:t>pada</a:t>
            </a:r>
            <a:r>
              <a:rPr lang="en-US" sz="2800" dirty="0" smtClean="0"/>
              <a:t> </a:t>
            </a:r>
            <a:r>
              <a:rPr lang="en-US" sz="2800" dirty="0" err="1" smtClean="0"/>
              <a:t>tabel</a:t>
            </a:r>
            <a:r>
              <a:rPr lang="en-US" sz="2800" dirty="0" smtClean="0"/>
              <a:t> </a:t>
            </a:r>
            <a:r>
              <a:rPr lang="en-US" sz="2800" dirty="0" err="1" smtClean="0"/>
              <a:t>dibawah</a:t>
            </a:r>
            <a:r>
              <a:rPr lang="en-US" sz="2800" dirty="0" smtClean="0"/>
              <a:t> </a:t>
            </a:r>
            <a:r>
              <a:rPr lang="en-US" sz="2800" dirty="0" err="1" smtClean="0"/>
              <a:t>ini</a:t>
            </a:r>
            <a:r>
              <a:rPr lang="en-US" sz="2800" dirty="0" smtClean="0"/>
              <a:t> :</a:t>
            </a:r>
            <a:endParaRPr lang="id-ID" sz="2800" dirty="0"/>
          </a:p>
        </p:txBody>
      </p:sp>
      <p:graphicFrame>
        <p:nvGraphicFramePr>
          <p:cNvPr id="4" name="Content Placeholder 3"/>
          <p:cNvGraphicFramePr>
            <a:graphicFrameLocks noGrp="1"/>
          </p:cNvGraphicFramePr>
          <p:nvPr>
            <p:ph idx="1"/>
          </p:nvPr>
        </p:nvGraphicFramePr>
        <p:xfrm>
          <a:off x="457200" y="1341438"/>
          <a:ext cx="8229600" cy="3627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rowSpan="2">
                  <a:txBody>
                    <a:bodyPr/>
                    <a:lstStyle/>
                    <a:p>
                      <a:pPr algn="ctr"/>
                      <a:r>
                        <a:rPr lang="id-ID" sz="2800" dirty="0" smtClean="0"/>
                        <a:t>I</a:t>
                      </a:r>
                      <a:endParaRPr lang="id-ID" sz="2800" dirty="0"/>
                    </a:p>
                  </a:txBody>
                  <a:tcPr anchor="ctr"/>
                </a:tc>
                <a:tc gridSpan="3">
                  <a:txBody>
                    <a:bodyPr/>
                    <a:lstStyle/>
                    <a:p>
                      <a:pPr algn="ctr"/>
                      <a:r>
                        <a:rPr lang="id-ID" sz="2800" dirty="0" smtClean="0"/>
                        <a:t>J</a:t>
                      </a:r>
                      <a:endParaRPr lang="id-ID" sz="2800" dirty="0"/>
                    </a:p>
                  </a:txBody>
                  <a:tcPr anchor="ct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a:txBody>
                    <a:bodyPr/>
                    <a:lstStyle/>
                    <a:p>
                      <a:pPr algn="ctr"/>
                      <a:r>
                        <a:rPr lang="id-ID" sz="2800" dirty="0" smtClean="0"/>
                        <a:t>1</a:t>
                      </a:r>
                      <a:endParaRPr lang="id-ID" sz="2800" dirty="0"/>
                    </a:p>
                  </a:txBody>
                  <a:tcPr anchor="ctr"/>
                </a:tc>
                <a:tc>
                  <a:txBody>
                    <a:bodyPr/>
                    <a:lstStyle/>
                    <a:p>
                      <a:pPr algn="ctr"/>
                      <a:r>
                        <a:rPr lang="id-ID" sz="2800" dirty="0" smtClean="0"/>
                        <a:t>2</a:t>
                      </a:r>
                      <a:endParaRPr lang="id-ID" sz="2800" dirty="0"/>
                    </a:p>
                  </a:txBody>
                  <a:tcPr anchor="ctr"/>
                </a:tc>
                <a:tc>
                  <a:txBody>
                    <a:bodyPr/>
                    <a:lstStyle/>
                    <a:p>
                      <a:pPr algn="ctr"/>
                      <a:r>
                        <a:rPr lang="id-ID" sz="2800" dirty="0" smtClean="0"/>
                        <a:t>3</a:t>
                      </a:r>
                      <a:endParaRPr lang="id-ID" sz="2800" dirty="0"/>
                    </a:p>
                  </a:txBody>
                  <a:tcPr anchor="ctr"/>
                </a:tc>
              </a:tr>
              <a:tr h="370840">
                <a:tc>
                  <a:txBody>
                    <a:bodyPr/>
                    <a:lstStyle/>
                    <a:p>
                      <a:pPr algn="ctr"/>
                      <a:r>
                        <a:rPr lang="id-ID" sz="2800" dirty="0" smtClean="0"/>
                        <a:t>1</a:t>
                      </a:r>
                      <a:endParaRPr lang="id-ID" sz="2800" dirty="0"/>
                    </a:p>
                  </a:txBody>
                  <a:tcPr anchor="ctr"/>
                </a:tc>
                <a:tc>
                  <a:txBody>
                    <a:bodyPr/>
                    <a:lstStyle/>
                    <a:p>
                      <a:pPr algn="ctr"/>
                      <a:r>
                        <a:rPr lang="id-ID" sz="2800" dirty="0" smtClean="0"/>
                        <a:t>52</a:t>
                      </a:r>
                      <a:endParaRPr lang="id-ID" sz="2800" dirty="0"/>
                    </a:p>
                  </a:txBody>
                  <a:tcPr anchor="ctr"/>
                </a:tc>
                <a:tc>
                  <a:txBody>
                    <a:bodyPr/>
                    <a:lstStyle/>
                    <a:p>
                      <a:pPr algn="ctr"/>
                      <a:r>
                        <a:rPr lang="id-ID" sz="2800" dirty="0" smtClean="0"/>
                        <a:t>59</a:t>
                      </a:r>
                      <a:endParaRPr lang="id-ID" sz="2800" dirty="0"/>
                    </a:p>
                  </a:txBody>
                  <a:tcPr anchor="ctr"/>
                </a:tc>
                <a:tc>
                  <a:txBody>
                    <a:bodyPr/>
                    <a:lstStyle/>
                    <a:p>
                      <a:pPr algn="ctr"/>
                      <a:r>
                        <a:rPr lang="id-ID" sz="2800" dirty="0" smtClean="0"/>
                        <a:t>54</a:t>
                      </a:r>
                      <a:endParaRPr lang="id-ID" sz="2800" dirty="0"/>
                    </a:p>
                  </a:txBody>
                  <a:tcPr anchor="ctr"/>
                </a:tc>
              </a:tr>
              <a:tr h="370840">
                <a:tc>
                  <a:txBody>
                    <a:bodyPr/>
                    <a:lstStyle/>
                    <a:p>
                      <a:pPr algn="ctr"/>
                      <a:r>
                        <a:rPr lang="id-ID" sz="2800" dirty="0" smtClean="0"/>
                        <a:t>2</a:t>
                      </a:r>
                      <a:endParaRPr lang="id-ID" sz="2800" dirty="0"/>
                    </a:p>
                  </a:txBody>
                  <a:tcPr anchor="ctr"/>
                </a:tc>
                <a:tc>
                  <a:txBody>
                    <a:bodyPr/>
                    <a:lstStyle/>
                    <a:p>
                      <a:pPr algn="ctr"/>
                      <a:r>
                        <a:rPr lang="id-ID" sz="2800" dirty="0" smtClean="0"/>
                        <a:t>48</a:t>
                      </a:r>
                      <a:endParaRPr lang="id-ID" sz="2800" dirty="0"/>
                    </a:p>
                  </a:txBody>
                  <a:tcPr anchor="ctr"/>
                </a:tc>
                <a:tc>
                  <a:txBody>
                    <a:bodyPr/>
                    <a:lstStyle/>
                    <a:p>
                      <a:pPr algn="ctr"/>
                      <a:r>
                        <a:rPr lang="id-ID" sz="2800" dirty="0" smtClean="0"/>
                        <a:t>55</a:t>
                      </a:r>
                      <a:endParaRPr lang="id-ID" sz="2800" dirty="0"/>
                    </a:p>
                  </a:txBody>
                  <a:tcPr anchor="ctr"/>
                </a:tc>
                <a:tc>
                  <a:txBody>
                    <a:bodyPr/>
                    <a:lstStyle/>
                    <a:p>
                      <a:pPr algn="ctr"/>
                      <a:r>
                        <a:rPr lang="id-ID" sz="2800" dirty="0" smtClean="0"/>
                        <a:t>50</a:t>
                      </a:r>
                      <a:endParaRPr lang="id-ID" sz="2800" dirty="0"/>
                    </a:p>
                  </a:txBody>
                  <a:tcPr anchor="ctr"/>
                </a:tc>
              </a:tr>
              <a:tr h="370840">
                <a:tc>
                  <a:txBody>
                    <a:bodyPr/>
                    <a:lstStyle/>
                    <a:p>
                      <a:pPr algn="ctr"/>
                      <a:r>
                        <a:rPr lang="id-ID" sz="2800" dirty="0" smtClean="0"/>
                        <a:t>3</a:t>
                      </a:r>
                      <a:endParaRPr lang="id-ID" sz="2800" dirty="0"/>
                    </a:p>
                  </a:txBody>
                  <a:tcPr anchor="ctr"/>
                </a:tc>
                <a:tc>
                  <a:txBody>
                    <a:bodyPr/>
                    <a:lstStyle/>
                    <a:p>
                      <a:pPr algn="ctr"/>
                      <a:r>
                        <a:rPr lang="id-ID" sz="2800" dirty="0" smtClean="0"/>
                        <a:t>46</a:t>
                      </a:r>
                      <a:endParaRPr lang="id-ID" sz="2800" dirty="0"/>
                    </a:p>
                  </a:txBody>
                  <a:tcPr anchor="ctr"/>
                </a:tc>
                <a:tc>
                  <a:txBody>
                    <a:bodyPr/>
                    <a:lstStyle/>
                    <a:p>
                      <a:pPr algn="ctr"/>
                      <a:r>
                        <a:rPr lang="id-ID" sz="2800" dirty="0" smtClean="0"/>
                        <a:t>53</a:t>
                      </a:r>
                      <a:endParaRPr lang="id-ID" sz="2800" dirty="0"/>
                    </a:p>
                  </a:txBody>
                  <a:tcPr anchor="ctr"/>
                </a:tc>
                <a:tc>
                  <a:txBody>
                    <a:bodyPr/>
                    <a:lstStyle/>
                    <a:p>
                      <a:pPr algn="ctr"/>
                      <a:r>
                        <a:rPr lang="id-ID" sz="2800" dirty="0" smtClean="0"/>
                        <a:t>48</a:t>
                      </a:r>
                      <a:endParaRPr lang="id-ID" sz="2800" dirty="0"/>
                    </a:p>
                  </a:txBody>
                  <a:tcPr anchor="ctr"/>
                </a:tc>
              </a:tr>
              <a:tr h="370840">
                <a:tc>
                  <a:txBody>
                    <a:bodyPr/>
                    <a:lstStyle/>
                    <a:p>
                      <a:pPr algn="ctr"/>
                      <a:r>
                        <a:rPr lang="id-ID" sz="2800" dirty="0" smtClean="0"/>
                        <a:t>4</a:t>
                      </a:r>
                      <a:endParaRPr lang="id-ID" sz="2800" dirty="0"/>
                    </a:p>
                  </a:txBody>
                  <a:tcPr anchor="ctr"/>
                </a:tc>
                <a:tc>
                  <a:txBody>
                    <a:bodyPr/>
                    <a:lstStyle/>
                    <a:p>
                      <a:pPr algn="ctr"/>
                      <a:r>
                        <a:rPr lang="id-ID" sz="2800" dirty="0" smtClean="0"/>
                        <a:t>51</a:t>
                      </a:r>
                      <a:endParaRPr lang="id-ID" sz="2800" dirty="0"/>
                    </a:p>
                  </a:txBody>
                  <a:tcPr anchor="ctr"/>
                </a:tc>
                <a:tc>
                  <a:txBody>
                    <a:bodyPr/>
                    <a:lstStyle/>
                    <a:p>
                      <a:pPr algn="ctr"/>
                      <a:r>
                        <a:rPr lang="id-ID" sz="2800" dirty="0" smtClean="0"/>
                        <a:t>58</a:t>
                      </a:r>
                      <a:endParaRPr lang="id-ID" sz="2800" dirty="0"/>
                    </a:p>
                  </a:txBody>
                  <a:tcPr anchor="ctr"/>
                </a:tc>
                <a:tc>
                  <a:txBody>
                    <a:bodyPr/>
                    <a:lstStyle/>
                    <a:p>
                      <a:pPr algn="ctr"/>
                      <a:r>
                        <a:rPr lang="id-ID" sz="2800" dirty="0" smtClean="0"/>
                        <a:t>53</a:t>
                      </a:r>
                      <a:endParaRPr lang="id-ID" sz="2800" dirty="0"/>
                    </a:p>
                  </a:txBody>
                  <a:tcPr anchor="ctr"/>
                </a:tc>
              </a:tr>
              <a:tr h="370840">
                <a:tc>
                  <a:txBody>
                    <a:bodyPr/>
                    <a:lstStyle/>
                    <a:p>
                      <a:pPr algn="ctr"/>
                      <a:r>
                        <a:rPr lang="id-ID" sz="2800" dirty="0" smtClean="0"/>
                        <a:t>5</a:t>
                      </a:r>
                      <a:endParaRPr lang="id-ID" sz="2800" dirty="0"/>
                    </a:p>
                  </a:txBody>
                  <a:tcPr anchor="ctr"/>
                </a:tc>
                <a:tc>
                  <a:txBody>
                    <a:bodyPr/>
                    <a:lstStyle/>
                    <a:p>
                      <a:pPr algn="ctr"/>
                      <a:r>
                        <a:rPr lang="id-ID" sz="2800" dirty="0" smtClean="0"/>
                        <a:t>48</a:t>
                      </a:r>
                      <a:endParaRPr lang="id-ID" sz="2800" dirty="0"/>
                    </a:p>
                  </a:txBody>
                  <a:tcPr anchor="ctr"/>
                </a:tc>
                <a:tc>
                  <a:txBody>
                    <a:bodyPr/>
                    <a:lstStyle/>
                    <a:p>
                      <a:pPr algn="ctr"/>
                      <a:r>
                        <a:rPr lang="id-ID" sz="2800" dirty="0" smtClean="0"/>
                        <a:t>55</a:t>
                      </a:r>
                      <a:endParaRPr lang="id-ID" sz="2800" dirty="0"/>
                    </a:p>
                  </a:txBody>
                  <a:tcPr anchor="ctr"/>
                </a:tc>
                <a:tc>
                  <a:txBody>
                    <a:bodyPr/>
                    <a:lstStyle/>
                    <a:p>
                      <a:pPr algn="ctr"/>
                      <a:r>
                        <a:rPr lang="id-ID" sz="2800" dirty="0" smtClean="0"/>
                        <a:t>50</a:t>
                      </a:r>
                      <a:endParaRPr lang="id-ID" sz="2800" dirty="0"/>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just"/>
            <a:r>
              <a:rPr lang="en-US" sz="2800" dirty="0" err="1" smtClean="0"/>
              <a:t>Mencari</a:t>
            </a:r>
            <a:r>
              <a:rPr lang="en-US" sz="2800" dirty="0" smtClean="0"/>
              <a:t> </a:t>
            </a:r>
            <a:r>
              <a:rPr lang="en-US" sz="2800" dirty="0" err="1" smtClean="0"/>
              <a:t>nilai</a:t>
            </a:r>
            <a:r>
              <a:rPr lang="en-US" sz="2800" dirty="0" smtClean="0"/>
              <a:t> residual </a:t>
            </a:r>
            <a:r>
              <a:rPr lang="en-US" sz="2800" dirty="0" err="1" smtClean="0"/>
              <a:t>dengan</a:t>
            </a:r>
            <a:r>
              <a:rPr lang="en-US" sz="2800" dirty="0" smtClean="0"/>
              <a:t> </a:t>
            </a:r>
            <a:r>
              <a:rPr lang="en-US" sz="2800" dirty="0" err="1" smtClean="0"/>
              <a:t>rumus</a:t>
            </a:r>
            <a:r>
              <a:rPr lang="en-US" sz="2800" dirty="0" smtClean="0"/>
              <a:t> :</a:t>
            </a:r>
            <a:endParaRPr lang="id-ID" sz="3200" dirty="0"/>
          </a:p>
        </p:txBody>
      </p:sp>
      <p:sp>
        <p:nvSpPr>
          <p:cNvPr id="3" name="Content Placeholder 2"/>
          <p:cNvSpPr>
            <a:spLocks noGrp="1"/>
          </p:cNvSpPr>
          <p:nvPr>
            <p:ph idx="1"/>
          </p:nvPr>
        </p:nvSpPr>
        <p:spPr>
          <a:xfrm>
            <a:off x="457200" y="908720"/>
            <a:ext cx="8229600" cy="5217443"/>
          </a:xfrm>
        </p:spPr>
        <p:txBody>
          <a:bodyPr/>
          <a:lstStyle/>
          <a:p>
            <a:r>
              <a:rPr lang="en-US" dirty="0" smtClean="0"/>
              <a:t>Res</a:t>
            </a:r>
            <a:r>
              <a:rPr lang="en-US" baseline="-25000" dirty="0" smtClean="0"/>
              <a:t> </a:t>
            </a:r>
            <a:r>
              <a:rPr lang="en-US" baseline="-25000" dirty="0" err="1" smtClean="0"/>
              <a:t>ij</a:t>
            </a:r>
            <a:r>
              <a:rPr lang="en-US" dirty="0" smtClean="0"/>
              <a:t> = </a:t>
            </a:r>
            <a:r>
              <a:rPr lang="en-US" dirty="0" smtClean="0">
                <a:sym typeface="Symbol"/>
              </a:rPr>
              <a:t></a:t>
            </a:r>
            <a:r>
              <a:rPr lang="en-US" baseline="-25000" dirty="0" err="1" smtClean="0"/>
              <a:t>ij</a:t>
            </a:r>
            <a:r>
              <a:rPr lang="en-US" dirty="0" smtClean="0"/>
              <a:t> – </a:t>
            </a:r>
            <a:r>
              <a:rPr lang="id-ID" dirty="0" smtClean="0"/>
              <a:t>Ûij</a:t>
            </a:r>
          </a:p>
          <a:p>
            <a:pPr>
              <a:buNone/>
            </a:pPr>
            <a:r>
              <a:rPr lang="id-ID" dirty="0" smtClean="0"/>
              <a:t>	</a:t>
            </a:r>
            <a:r>
              <a:rPr lang="en-US" dirty="0" smtClean="0"/>
              <a:t>Res</a:t>
            </a:r>
            <a:r>
              <a:rPr lang="en-US" baseline="-25000" dirty="0" smtClean="0"/>
              <a:t>11</a:t>
            </a:r>
            <a:r>
              <a:rPr lang="en-US" dirty="0" smtClean="0"/>
              <a:t> 	=</a:t>
            </a:r>
            <a:r>
              <a:rPr lang="id-ID" dirty="0" smtClean="0"/>
              <a:t> </a:t>
            </a:r>
            <a:r>
              <a:rPr lang="en-US" dirty="0" smtClean="0"/>
              <a:t>53 – 52</a:t>
            </a:r>
            <a:endParaRPr lang="id-ID" dirty="0" smtClean="0"/>
          </a:p>
          <a:p>
            <a:pPr>
              <a:buNone/>
            </a:pPr>
            <a:r>
              <a:rPr lang="id-ID" dirty="0" smtClean="0"/>
              <a:t>			</a:t>
            </a:r>
            <a:r>
              <a:rPr lang="en-US" dirty="0" smtClean="0"/>
              <a:t>= 1</a:t>
            </a:r>
            <a:endParaRPr lang="id-ID" dirty="0" smtClean="0"/>
          </a:p>
          <a:p>
            <a:pPr algn="just">
              <a:buNone/>
            </a:pPr>
            <a:r>
              <a:rPr lang="id-ID" dirty="0" smtClean="0"/>
              <a:t>	</a:t>
            </a:r>
            <a:r>
              <a:rPr lang="en-US" dirty="0" err="1" smtClean="0"/>
              <a:t>Demikian</a:t>
            </a:r>
            <a:r>
              <a:rPr lang="en-US" dirty="0" smtClean="0"/>
              <a:t> </a:t>
            </a:r>
            <a:r>
              <a:rPr lang="en-US" dirty="0" err="1" smtClean="0"/>
              <a:t>seterusnya</a:t>
            </a:r>
            <a:r>
              <a:rPr lang="en-US" dirty="0" smtClean="0"/>
              <a:t>, </a:t>
            </a:r>
            <a:r>
              <a:rPr lang="en-US" dirty="0" err="1" smtClean="0"/>
              <a:t>dengan</a:t>
            </a:r>
            <a:r>
              <a:rPr lang="en-US" dirty="0" smtClean="0"/>
              <a:t> </a:t>
            </a:r>
            <a:r>
              <a:rPr lang="en-US" dirty="0" err="1" smtClean="0"/>
              <a:t>membandingkan</a:t>
            </a:r>
            <a:r>
              <a:rPr lang="id-ID" dirty="0" smtClean="0"/>
              <a:t> </a:t>
            </a:r>
            <a:r>
              <a:rPr lang="en-US" dirty="0" err="1" smtClean="0"/>
              <a:t>nilai-nilai</a:t>
            </a:r>
            <a:r>
              <a:rPr lang="en-US" dirty="0" smtClean="0"/>
              <a:t> </a:t>
            </a:r>
            <a:r>
              <a:rPr lang="en-US" dirty="0" err="1" smtClean="0"/>
              <a:t>pada</a:t>
            </a:r>
            <a:r>
              <a:rPr lang="en-US" dirty="0" smtClean="0"/>
              <a:t> </a:t>
            </a:r>
            <a:r>
              <a:rPr lang="en-US" dirty="0" err="1" smtClean="0"/>
              <a:t>kedua</a:t>
            </a:r>
            <a:r>
              <a:rPr lang="en-US" dirty="0" smtClean="0"/>
              <a:t> </a:t>
            </a:r>
            <a:r>
              <a:rPr lang="en-US" dirty="0" err="1" smtClean="0"/>
              <a:t>tabel</a:t>
            </a:r>
            <a:r>
              <a:rPr lang="en-US" dirty="0" smtClean="0"/>
              <a:t> </a:t>
            </a:r>
            <a:r>
              <a:rPr lang="en-US" dirty="0" err="1" smtClean="0"/>
              <a:t>akan</a:t>
            </a:r>
            <a:r>
              <a:rPr lang="en-US" dirty="0" smtClean="0"/>
              <a:t> </a:t>
            </a:r>
            <a:r>
              <a:rPr lang="en-US" dirty="0" err="1" smtClean="0"/>
              <a:t>didapatkan</a:t>
            </a:r>
            <a:r>
              <a:rPr lang="en-US" dirty="0" smtClean="0"/>
              <a:t> </a:t>
            </a:r>
            <a:r>
              <a:rPr lang="en-US" dirty="0" err="1" smtClean="0"/>
              <a:t>tabel</a:t>
            </a:r>
            <a:r>
              <a:rPr lang="en-US" dirty="0" smtClean="0"/>
              <a:t> </a:t>
            </a:r>
            <a:r>
              <a:rPr lang="en-US" dirty="0" err="1" smtClean="0"/>
              <a:t>nilai</a:t>
            </a:r>
            <a:r>
              <a:rPr lang="en-US" dirty="0" smtClean="0"/>
              <a:t> residual </a:t>
            </a:r>
            <a:r>
              <a:rPr lang="en-US" dirty="0" err="1" smtClean="0"/>
              <a:t>sebagai</a:t>
            </a:r>
            <a:r>
              <a:rPr lang="en-US" dirty="0" smtClean="0"/>
              <a:t> </a:t>
            </a:r>
            <a:r>
              <a:rPr lang="en-US" dirty="0" err="1" smtClean="0"/>
              <a:t>berikut</a:t>
            </a:r>
            <a:r>
              <a:rPr lang="en-US" dirty="0" smtClean="0"/>
              <a:t> :</a:t>
            </a: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dirty="0" err="1" smtClean="0"/>
              <a:t>Hasil</a:t>
            </a:r>
            <a:r>
              <a:rPr lang="en-US" sz="2800" dirty="0" smtClean="0"/>
              <a:t> </a:t>
            </a:r>
            <a:r>
              <a:rPr lang="en-US" sz="2800" dirty="0" err="1" smtClean="0"/>
              <a:t>selengkapnya</a:t>
            </a:r>
            <a:r>
              <a:rPr lang="en-US" sz="2800" dirty="0" smtClean="0"/>
              <a:t> </a:t>
            </a:r>
            <a:r>
              <a:rPr lang="en-US" sz="2800" dirty="0" err="1" smtClean="0"/>
              <a:t>nilai</a:t>
            </a:r>
            <a:r>
              <a:rPr lang="en-US" sz="2800" dirty="0" smtClean="0"/>
              <a:t> </a:t>
            </a:r>
            <a:r>
              <a:rPr lang="id-ID" sz="2800" dirty="0" smtClean="0"/>
              <a:t>Residual</a:t>
            </a:r>
            <a:r>
              <a:rPr lang="en-US" sz="2800" dirty="0" smtClean="0"/>
              <a:t> </a:t>
            </a:r>
            <a:r>
              <a:rPr lang="en-US" sz="2800" dirty="0" err="1" smtClean="0"/>
              <a:t>seperti</a:t>
            </a:r>
            <a:r>
              <a:rPr lang="en-US" sz="2800" dirty="0" smtClean="0"/>
              <a:t> </a:t>
            </a:r>
            <a:r>
              <a:rPr lang="en-US" sz="2800" dirty="0" err="1" smtClean="0"/>
              <a:t>pada</a:t>
            </a:r>
            <a:r>
              <a:rPr lang="en-US" sz="2800" dirty="0" smtClean="0"/>
              <a:t> </a:t>
            </a:r>
            <a:r>
              <a:rPr lang="en-US" sz="2800" dirty="0" err="1" smtClean="0"/>
              <a:t>tabel</a:t>
            </a:r>
            <a:r>
              <a:rPr lang="en-US" sz="2800" dirty="0" smtClean="0"/>
              <a:t> </a:t>
            </a:r>
            <a:r>
              <a:rPr lang="en-US" sz="2800" dirty="0" err="1" smtClean="0"/>
              <a:t>dibawah</a:t>
            </a:r>
            <a:r>
              <a:rPr lang="en-US" sz="2800" dirty="0" smtClean="0"/>
              <a:t> </a:t>
            </a:r>
            <a:r>
              <a:rPr lang="en-US" sz="2800" dirty="0" err="1" smtClean="0"/>
              <a:t>ini</a:t>
            </a:r>
            <a:r>
              <a:rPr lang="en-US" sz="2800" dirty="0" smtClean="0"/>
              <a:t> :</a:t>
            </a:r>
            <a:endParaRPr lang="id-ID" sz="2800" dirty="0"/>
          </a:p>
        </p:txBody>
      </p:sp>
      <p:graphicFrame>
        <p:nvGraphicFramePr>
          <p:cNvPr id="4" name="Content Placeholder 3"/>
          <p:cNvGraphicFramePr>
            <a:graphicFrameLocks noGrp="1"/>
          </p:cNvGraphicFramePr>
          <p:nvPr>
            <p:ph idx="1"/>
          </p:nvPr>
        </p:nvGraphicFramePr>
        <p:xfrm>
          <a:off x="457200" y="1341438"/>
          <a:ext cx="8229600" cy="36271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rowSpan="2">
                  <a:txBody>
                    <a:bodyPr/>
                    <a:lstStyle/>
                    <a:p>
                      <a:pPr algn="ctr"/>
                      <a:r>
                        <a:rPr lang="id-ID" sz="2800" dirty="0" smtClean="0"/>
                        <a:t>I</a:t>
                      </a:r>
                      <a:endParaRPr lang="id-ID" sz="2800" dirty="0"/>
                    </a:p>
                  </a:txBody>
                  <a:tcPr anchor="ctr"/>
                </a:tc>
                <a:tc gridSpan="3">
                  <a:txBody>
                    <a:bodyPr/>
                    <a:lstStyle/>
                    <a:p>
                      <a:pPr algn="ctr"/>
                      <a:r>
                        <a:rPr lang="id-ID" sz="2800" dirty="0" smtClean="0"/>
                        <a:t>J</a:t>
                      </a:r>
                      <a:endParaRPr lang="id-ID" sz="2800" dirty="0"/>
                    </a:p>
                  </a:txBody>
                  <a:tcPr anchor="ct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a:txBody>
                    <a:bodyPr/>
                    <a:lstStyle/>
                    <a:p>
                      <a:pPr algn="ctr"/>
                      <a:r>
                        <a:rPr lang="id-ID" sz="2800" dirty="0" smtClean="0"/>
                        <a:t>1</a:t>
                      </a:r>
                      <a:endParaRPr lang="id-ID" sz="2800" dirty="0"/>
                    </a:p>
                  </a:txBody>
                  <a:tcPr anchor="ctr"/>
                </a:tc>
                <a:tc>
                  <a:txBody>
                    <a:bodyPr/>
                    <a:lstStyle/>
                    <a:p>
                      <a:pPr algn="ctr"/>
                      <a:r>
                        <a:rPr lang="id-ID" sz="2800" dirty="0" smtClean="0"/>
                        <a:t>2</a:t>
                      </a:r>
                      <a:endParaRPr lang="id-ID" sz="2800" dirty="0"/>
                    </a:p>
                  </a:txBody>
                  <a:tcPr anchor="ctr"/>
                </a:tc>
                <a:tc>
                  <a:txBody>
                    <a:bodyPr/>
                    <a:lstStyle/>
                    <a:p>
                      <a:pPr algn="ctr"/>
                      <a:r>
                        <a:rPr lang="id-ID" sz="2800" dirty="0" smtClean="0"/>
                        <a:t>3</a:t>
                      </a:r>
                      <a:endParaRPr lang="id-ID" sz="2800" dirty="0"/>
                    </a:p>
                  </a:txBody>
                  <a:tcPr anchor="ctr"/>
                </a:tc>
              </a:tr>
              <a:tr h="370840">
                <a:tc>
                  <a:txBody>
                    <a:bodyPr/>
                    <a:lstStyle/>
                    <a:p>
                      <a:pPr algn="ctr"/>
                      <a:r>
                        <a:rPr lang="id-ID" sz="2800" dirty="0" smtClean="0"/>
                        <a:t>1</a:t>
                      </a:r>
                      <a:endParaRPr lang="id-ID" sz="2800" dirty="0"/>
                    </a:p>
                  </a:txBody>
                  <a:tcPr anchor="ctr"/>
                </a:tc>
                <a:tc>
                  <a:txBody>
                    <a:bodyPr/>
                    <a:lstStyle/>
                    <a:p>
                      <a:pPr algn="ctr"/>
                      <a:r>
                        <a:rPr lang="id-ID" sz="2800" dirty="0" smtClean="0"/>
                        <a:t>1</a:t>
                      </a:r>
                      <a:endParaRPr lang="id-ID" sz="2800" dirty="0"/>
                    </a:p>
                  </a:txBody>
                  <a:tcPr anchor="ctr"/>
                </a:tc>
                <a:tc>
                  <a:txBody>
                    <a:bodyPr/>
                    <a:lstStyle/>
                    <a:p>
                      <a:pPr algn="ctr"/>
                      <a:r>
                        <a:rPr lang="id-ID" sz="2800" dirty="0" smtClean="0"/>
                        <a:t>2</a:t>
                      </a:r>
                      <a:endParaRPr lang="id-ID" sz="2800" dirty="0"/>
                    </a:p>
                  </a:txBody>
                  <a:tcPr anchor="ctr"/>
                </a:tc>
                <a:tc>
                  <a:txBody>
                    <a:bodyPr/>
                    <a:lstStyle/>
                    <a:p>
                      <a:pPr algn="ctr"/>
                      <a:r>
                        <a:rPr lang="id-ID" sz="2800" dirty="0" smtClean="0"/>
                        <a:t>-3</a:t>
                      </a:r>
                      <a:endParaRPr lang="id-ID" sz="2800" dirty="0"/>
                    </a:p>
                  </a:txBody>
                  <a:tcPr anchor="ctr"/>
                </a:tc>
              </a:tr>
              <a:tr h="370840">
                <a:tc>
                  <a:txBody>
                    <a:bodyPr/>
                    <a:lstStyle/>
                    <a:p>
                      <a:pPr algn="ctr"/>
                      <a:r>
                        <a:rPr lang="id-ID" sz="2800" dirty="0" smtClean="0"/>
                        <a:t>2</a:t>
                      </a:r>
                      <a:endParaRPr lang="id-ID" sz="2800" dirty="0"/>
                    </a:p>
                  </a:txBody>
                  <a:tcPr anchor="ctr"/>
                </a:tc>
                <a:tc>
                  <a:txBody>
                    <a:bodyPr/>
                    <a:lstStyle/>
                    <a:p>
                      <a:pPr algn="ctr"/>
                      <a:r>
                        <a:rPr lang="id-ID" sz="2800" dirty="0" smtClean="0"/>
                        <a:t>-1</a:t>
                      </a:r>
                      <a:endParaRPr lang="id-ID" sz="2800" dirty="0"/>
                    </a:p>
                  </a:txBody>
                  <a:tcPr anchor="ctr"/>
                </a:tc>
                <a:tc>
                  <a:txBody>
                    <a:bodyPr/>
                    <a:lstStyle/>
                    <a:p>
                      <a:pPr algn="ctr"/>
                      <a:r>
                        <a:rPr lang="id-ID" sz="2800" dirty="0" smtClean="0"/>
                        <a:t>0</a:t>
                      </a:r>
                      <a:endParaRPr lang="id-ID" sz="2800" dirty="0"/>
                    </a:p>
                  </a:txBody>
                  <a:tcPr anchor="ctr"/>
                </a:tc>
                <a:tc>
                  <a:txBody>
                    <a:bodyPr/>
                    <a:lstStyle/>
                    <a:p>
                      <a:pPr algn="ctr"/>
                      <a:r>
                        <a:rPr lang="id-ID" sz="2800" dirty="0" smtClean="0"/>
                        <a:t>1</a:t>
                      </a:r>
                      <a:endParaRPr lang="id-ID" sz="2800" dirty="0"/>
                    </a:p>
                  </a:txBody>
                  <a:tcPr anchor="ctr"/>
                </a:tc>
              </a:tr>
              <a:tr h="370840">
                <a:tc>
                  <a:txBody>
                    <a:bodyPr/>
                    <a:lstStyle/>
                    <a:p>
                      <a:pPr algn="ctr"/>
                      <a:r>
                        <a:rPr lang="id-ID" sz="2800" dirty="0" smtClean="0"/>
                        <a:t>3</a:t>
                      </a:r>
                      <a:endParaRPr lang="id-ID" sz="2800" dirty="0"/>
                    </a:p>
                  </a:txBody>
                  <a:tcPr anchor="ctr"/>
                </a:tc>
                <a:tc>
                  <a:txBody>
                    <a:bodyPr/>
                    <a:lstStyle/>
                    <a:p>
                      <a:pPr algn="ctr"/>
                      <a:r>
                        <a:rPr lang="id-ID" sz="2800" dirty="0" smtClean="0"/>
                        <a:t>0</a:t>
                      </a:r>
                      <a:endParaRPr lang="id-ID" sz="2800" dirty="0"/>
                    </a:p>
                  </a:txBody>
                  <a:tcPr anchor="ctr"/>
                </a:tc>
                <a:tc>
                  <a:txBody>
                    <a:bodyPr/>
                    <a:lstStyle/>
                    <a:p>
                      <a:pPr algn="ctr"/>
                      <a:r>
                        <a:rPr lang="id-ID" sz="2800" dirty="0" smtClean="0"/>
                        <a:t>-1</a:t>
                      </a:r>
                      <a:endParaRPr lang="id-ID" sz="2800" dirty="0"/>
                    </a:p>
                  </a:txBody>
                  <a:tcPr anchor="ctr"/>
                </a:tc>
                <a:tc>
                  <a:txBody>
                    <a:bodyPr/>
                    <a:lstStyle/>
                    <a:p>
                      <a:pPr algn="ctr"/>
                      <a:r>
                        <a:rPr lang="id-ID" sz="2800" dirty="0" smtClean="0"/>
                        <a:t>1</a:t>
                      </a:r>
                      <a:endParaRPr lang="id-ID" sz="2800" dirty="0"/>
                    </a:p>
                  </a:txBody>
                  <a:tcPr anchor="ctr"/>
                </a:tc>
              </a:tr>
              <a:tr h="370840">
                <a:tc>
                  <a:txBody>
                    <a:bodyPr/>
                    <a:lstStyle/>
                    <a:p>
                      <a:pPr algn="ctr"/>
                      <a:r>
                        <a:rPr lang="id-ID" sz="2800" dirty="0" smtClean="0"/>
                        <a:t>4</a:t>
                      </a:r>
                      <a:endParaRPr lang="id-ID" sz="2800" dirty="0"/>
                    </a:p>
                  </a:txBody>
                  <a:tcPr anchor="ctr"/>
                </a:tc>
                <a:tc>
                  <a:txBody>
                    <a:bodyPr/>
                    <a:lstStyle/>
                    <a:p>
                      <a:pPr algn="ctr"/>
                      <a:r>
                        <a:rPr lang="id-ID" sz="2800" dirty="0" smtClean="0"/>
                        <a:t>-1</a:t>
                      </a:r>
                      <a:endParaRPr lang="id-ID" sz="2800" dirty="0"/>
                    </a:p>
                  </a:txBody>
                  <a:tcPr anchor="ctr"/>
                </a:tc>
                <a:tc>
                  <a:txBody>
                    <a:bodyPr/>
                    <a:lstStyle/>
                    <a:p>
                      <a:pPr algn="ctr"/>
                      <a:r>
                        <a:rPr lang="id-ID" sz="2800" dirty="0" smtClean="0"/>
                        <a:t>0</a:t>
                      </a:r>
                      <a:endParaRPr lang="id-ID" sz="2800" dirty="0"/>
                    </a:p>
                  </a:txBody>
                  <a:tcPr anchor="ctr"/>
                </a:tc>
                <a:tc>
                  <a:txBody>
                    <a:bodyPr/>
                    <a:lstStyle/>
                    <a:p>
                      <a:pPr algn="ctr"/>
                      <a:r>
                        <a:rPr lang="id-ID" sz="2800" dirty="0" smtClean="0"/>
                        <a:t>1</a:t>
                      </a:r>
                      <a:endParaRPr lang="id-ID" sz="2800" dirty="0"/>
                    </a:p>
                  </a:txBody>
                  <a:tcPr anchor="ctr"/>
                </a:tc>
              </a:tr>
              <a:tr h="370840">
                <a:tc>
                  <a:txBody>
                    <a:bodyPr/>
                    <a:lstStyle/>
                    <a:p>
                      <a:pPr algn="ctr"/>
                      <a:r>
                        <a:rPr lang="id-ID" sz="2800" dirty="0" smtClean="0"/>
                        <a:t>5</a:t>
                      </a:r>
                      <a:endParaRPr lang="id-ID" sz="2800" dirty="0"/>
                    </a:p>
                  </a:txBody>
                  <a:tcPr anchor="ctr"/>
                </a:tc>
                <a:tc>
                  <a:txBody>
                    <a:bodyPr/>
                    <a:lstStyle/>
                    <a:p>
                      <a:pPr algn="ctr"/>
                      <a:r>
                        <a:rPr lang="id-ID" sz="2800" dirty="0" smtClean="0"/>
                        <a:t>1</a:t>
                      </a:r>
                      <a:endParaRPr lang="id-ID" sz="2800" dirty="0"/>
                    </a:p>
                  </a:txBody>
                  <a:tcPr anchor="ctr"/>
                </a:tc>
                <a:tc>
                  <a:txBody>
                    <a:bodyPr/>
                    <a:lstStyle/>
                    <a:p>
                      <a:pPr algn="ctr"/>
                      <a:r>
                        <a:rPr lang="id-ID" sz="2800" dirty="0" smtClean="0"/>
                        <a:t>-1</a:t>
                      </a:r>
                      <a:endParaRPr lang="id-ID" sz="2800" dirty="0"/>
                    </a:p>
                  </a:txBody>
                  <a:tcPr anchor="ctr"/>
                </a:tc>
                <a:tc>
                  <a:txBody>
                    <a:bodyPr/>
                    <a:lstStyle/>
                    <a:p>
                      <a:pPr algn="ctr"/>
                      <a:r>
                        <a:rPr lang="id-ID" sz="2800" smtClean="0"/>
                        <a:t>0</a:t>
                      </a:r>
                      <a:endParaRPr lang="id-ID" sz="2800" dirty="0"/>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endParaRPr lang="id-ID" dirty="0" smtClean="0"/>
          </a:p>
          <a:p>
            <a:r>
              <a:rPr lang="en-US" dirty="0" err="1" smtClean="0"/>
              <a:t>SS</a:t>
            </a:r>
            <a:r>
              <a:rPr lang="en-US" baseline="-25000" dirty="0" err="1" smtClean="0"/>
              <a:t>res</a:t>
            </a:r>
            <a:r>
              <a:rPr lang="en-US" dirty="0" smtClean="0"/>
              <a:t> 	= 1</a:t>
            </a:r>
            <a:r>
              <a:rPr lang="en-US" baseline="30000" dirty="0" smtClean="0"/>
              <a:t>2</a:t>
            </a:r>
            <a:r>
              <a:rPr lang="en-US" dirty="0" smtClean="0"/>
              <a:t> + 2</a:t>
            </a:r>
            <a:r>
              <a:rPr lang="en-US" baseline="30000" dirty="0" smtClean="0"/>
              <a:t>2</a:t>
            </a:r>
            <a:r>
              <a:rPr lang="en-US" dirty="0" smtClean="0"/>
              <a:t> + (-3)</a:t>
            </a:r>
            <a:r>
              <a:rPr lang="en-US" baseline="30000" dirty="0" smtClean="0"/>
              <a:t>2</a:t>
            </a:r>
            <a:r>
              <a:rPr lang="en-US" dirty="0" smtClean="0"/>
              <a:t> + ………0</a:t>
            </a:r>
            <a:r>
              <a:rPr lang="en-US" baseline="30000" dirty="0" smtClean="0"/>
              <a:t>2</a:t>
            </a:r>
            <a:endParaRPr lang="id-ID" dirty="0" smtClean="0"/>
          </a:p>
          <a:p>
            <a:pPr>
              <a:buNone/>
            </a:pPr>
            <a:r>
              <a:rPr lang="id-ID" dirty="0" smtClean="0"/>
              <a:t>			</a:t>
            </a:r>
            <a:r>
              <a:rPr lang="en-US" dirty="0" smtClean="0"/>
              <a:t>= 22</a:t>
            </a:r>
            <a:endParaRPr lang="id-ID" dirty="0" smtClean="0"/>
          </a:p>
          <a:p>
            <a:pPr>
              <a:buNone/>
            </a:pPr>
            <a:r>
              <a:rPr lang="id-ID" dirty="0" smtClean="0"/>
              <a:t>. 	</a:t>
            </a:r>
            <a:r>
              <a:rPr lang="en-US" dirty="0" err="1" smtClean="0"/>
              <a:t>MS</a:t>
            </a:r>
            <a:r>
              <a:rPr lang="en-US" baseline="-25000" dirty="0" err="1" smtClean="0"/>
              <a:t>res</a:t>
            </a:r>
            <a:r>
              <a:rPr lang="en-US" dirty="0" smtClean="0"/>
              <a:t>  =</a:t>
            </a:r>
            <a:r>
              <a:rPr lang="id-ID" dirty="0" smtClean="0"/>
              <a:t>  </a:t>
            </a:r>
          </a:p>
          <a:p>
            <a:pPr>
              <a:buNone/>
            </a:pPr>
            <a:endParaRPr lang="id-ID" dirty="0" smtClean="0"/>
          </a:p>
          <a:p>
            <a:pPr>
              <a:buNone/>
            </a:pPr>
            <a:r>
              <a:rPr lang="id-ID" dirty="0" smtClean="0"/>
              <a:t>	</a:t>
            </a:r>
            <a:r>
              <a:rPr lang="en-US" dirty="0" err="1" smtClean="0"/>
              <a:t>Nilai-nilai</a:t>
            </a:r>
            <a:r>
              <a:rPr lang="en-US" dirty="0" smtClean="0"/>
              <a:t> F-ratio </a:t>
            </a:r>
            <a:r>
              <a:rPr lang="en-US" dirty="0" err="1" smtClean="0"/>
              <a:t>pada</a:t>
            </a:r>
            <a:r>
              <a:rPr lang="en-US" dirty="0" smtClean="0"/>
              <a:t> </a:t>
            </a:r>
            <a:r>
              <a:rPr lang="en-US" dirty="0" err="1" smtClean="0"/>
              <a:t>tabel</a:t>
            </a:r>
            <a:r>
              <a:rPr lang="en-US" dirty="0" smtClean="0"/>
              <a:t> </a:t>
            </a:r>
            <a:r>
              <a:rPr lang="en-US" dirty="0" err="1" smtClean="0"/>
              <a:t>berikut</a:t>
            </a:r>
            <a:r>
              <a:rPr lang="en-US" dirty="0" smtClean="0"/>
              <a:t> :</a:t>
            </a:r>
            <a:endParaRPr lang="id-ID" dirty="0" smtClean="0"/>
          </a:p>
          <a:p>
            <a:pPr>
              <a:buNone/>
            </a:pPr>
            <a:endParaRPr lang="id-ID" dirty="0"/>
          </a:p>
        </p:txBody>
      </p:sp>
      <p:graphicFrame>
        <p:nvGraphicFramePr>
          <p:cNvPr id="23557" name="Object 5"/>
          <p:cNvGraphicFramePr>
            <a:graphicFrameLocks noChangeAspect="1"/>
          </p:cNvGraphicFramePr>
          <p:nvPr/>
        </p:nvGraphicFramePr>
        <p:xfrm>
          <a:off x="2267744" y="2204864"/>
          <a:ext cx="5129600" cy="1001638"/>
        </p:xfrm>
        <a:graphic>
          <a:graphicData uri="http://schemas.openxmlformats.org/presentationml/2006/ole">
            <p:oleObj spid="_x0000_s23557" name="Equation" r:id="rId3" imgW="2145960" imgH="419040" progId="Equation.3">
              <p:embed/>
            </p:oleObj>
          </a:graphicData>
        </a:graphic>
      </p:graphicFrame>
      <p:graphicFrame>
        <p:nvGraphicFramePr>
          <p:cNvPr id="8" name="Table 7"/>
          <p:cNvGraphicFramePr>
            <a:graphicFrameLocks noGrp="1"/>
          </p:cNvGraphicFramePr>
          <p:nvPr/>
        </p:nvGraphicFramePr>
        <p:xfrm>
          <a:off x="1043608" y="4167088"/>
          <a:ext cx="7128792" cy="2103220"/>
        </p:xfrm>
        <a:graphic>
          <a:graphicData uri="http://schemas.openxmlformats.org/drawingml/2006/table">
            <a:tbl>
              <a:tblPr firstRow="1" bandRow="1">
                <a:tableStyleId>{5C22544A-7EE6-4342-B048-85BDC9FD1C3A}</a:tableStyleId>
              </a:tblPr>
              <a:tblGrid>
                <a:gridCol w="2673298"/>
                <a:gridCol w="959645"/>
                <a:gridCol w="685461"/>
                <a:gridCol w="1028191"/>
                <a:gridCol w="1782197"/>
              </a:tblGrid>
              <a:tr h="457250">
                <a:tc>
                  <a:txBody>
                    <a:bodyPr/>
                    <a:lstStyle/>
                    <a:p>
                      <a:pPr algn="ctr">
                        <a:spcAft>
                          <a:spcPts val="0"/>
                        </a:spcAft>
                        <a:tabLst>
                          <a:tab pos="1530350" algn="l"/>
                        </a:tabLst>
                      </a:pPr>
                      <a:r>
                        <a:rPr lang="en-US" sz="2400" b="1" dirty="0" err="1">
                          <a:latin typeface="+mn-lt"/>
                          <a:ea typeface="Times New Roman"/>
                          <a:cs typeface="Times New Roman"/>
                        </a:rPr>
                        <a:t>Sumber</a:t>
                      </a:r>
                      <a:endParaRPr lang="id-ID" sz="2400" dirty="0">
                        <a:latin typeface="+mn-lt"/>
                        <a:ea typeface="Times New Roman"/>
                        <a:cs typeface="Times New Roman"/>
                      </a:endParaRPr>
                    </a:p>
                  </a:txBody>
                  <a:tcPr marL="68580" marR="68580" marT="0" marB="0" anchor="ctr"/>
                </a:tc>
                <a:tc>
                  <a:txBody>
                    <a:bodyPr/>
                    <a:lstStyle/>
                    <a:p>
                      <a:pPr algn="ctr">
                        <a:spcAft>
                          <a:spcPts val="0"/>
                        </a:spcAft>
                        <a:tabLst>
                          <a:tab pos="1530350" algn="l"/>
                        </a:tabLst>
                      </a:pPr>
                      <a:r>
                        <a:rPr lang="en-US" sz="2400" b="1">
                          <a:latin typeface="+mn-lt"/>
                          <a:ea typeface="Times New Roman"/>
                          <a:cs typeface="Times New Roman"/>
                        </a:rPr>
                        <a:t>SS</a:t>
                      </a:r>
                      <a:endParaRPr lang="id-ID" sz="2400">
                        <a:latin typeface="+mn-lt"/>
                        <a:ea typeface="Times New Roman"/>
                        <a:cs typeface="Times New Roman"/>
                      </a:endParaRPr>
                    </a:p>
                  </a:txBody>
                  <a:tcPr marL="68580" marR="68580" marT="0" marB="0" anchor="ctr"/>
                </a:tc>
                <a:tc>
                  <a:txBody>
                    <a:bodyPr/>
                    <a:lstStyle/>
                    <a:p>
                      <a:pPr algn="ctr">
                        <a:spcAft>
                          <a:spcPts val="0"/>
                        </a:spcAft>
                        <a:tabLst>
                          <a:tab pos="1530350" algn="l"/>
                        </a:tabLst>
                      </a:pPr>
                      <a:r>
                        <a:rPr lang="en-US" sz="2400" b="1" dirty="0" err="1">
                          <a:latin typeface="+mn-lt"/>
                          <a:ea typeface="Times New Roman"/>
                          <a:cs typeface="Times New Roman"/>
                        </a:rPr>
                        <a:t>d.f</a:t>
                      </a:r>
                      <a:endParaRPr lang="id-ID" sz="2400" dirty="0">
                        <a:latin typeface="+mn-lt"/>
                        <a:ea typeface="Times New Roman"/>
                        <a:cs typeface="Times New Roman"/>
                      </a:endParaRPr>
                    </a:p>
                  </a:txBody>
                  <a:tcPr marL="68580" marR="68580" marT="0" marB="0" anchor="ctr"/>
                </a:tc>
                <a:tc>
                  <a:txBody>
                    <a:bodyPr/>
                    <a:lstStyle/>
                    <a:p>
                      <a:pPr algn="ctr">
                        <a:spcAft>
                          <a:spcPts val="0"/>
                        </a:spcAft>
                        <a:tabLst>
                          <a:tab pos="1530350" algn="l"/>
                        </a:tabLst>
                      </a:pPr>
                      <a:r>
                        <a:rPr lang="en-US" sz="2400" b="1">
                          <a:latin typeface="+mn-lt"/>
                          <a:ea typeface="Times New Roman"/>
                          <a:cs typeface="Times New Roman"/>
                        </a:rPr>
                        <a:t>MS</a:t>
                      </a:r>
                      <a:endParaRPr lang="id-ID" sz="2400">
                        <a:latin typeface="+mn-lt"/>
                        <a:ea typeface="Times New Roman"/>
                        <a:cs typeface="Times New Roman"/>
                      </a:endParaRPr>
                    </a:p>
                  </a:txBody>
                  <a:tcPr marL="68580" marR="68580" marT="0" marB="0" anchor="ctr"/>
                </a:tc>
                <a:tc>
                  <a:txBody>
                    <a:bodyPr/>
                    <a:lstStyle/>
                    <a:p>
                      <a:pPr algn="ctr">
                        <a:spcAft>
                          <a:spcPts val="0"/>
                        </a:spcAft>
                        <a:tabLst>
                          <a:tab pos="1530350" algn="l"/>
                        </a:tabLst>
                      </a:pPr>
                      <a:r>
                        <a:rPr lang="en-US" sz="2400" b="1" dirty="0">
                          <a:latin typeface="+mn-lt"/>
                          <a:ea typeface="Times New Roman"/>
                          <a:cs typeface="Times New Roman"/>
                        </a:rPr>
                        <a:t>F – Ratio</a:t>
                      </a:r>
                      <a:endParaRPr lang="id-ID" sz="2400" dirty="0">
                        <a:latin typeface="+mn-lt"/>
                        <a:ea typeface="Times New Roman"/>
                        <a:cs typeface="Times New Roman"/>
                      </a:endParaRPr>
                    </a:p>
                  </a:txBody>
                  <a:tcPr marL="68580" marR="68580" marT="0" marB="0" anchor="ctr"/>
                </a:tc>
              </a:tr>
              <a:tr h="457250">
                <a:tc>
                  <a:txBody>
                    <a:bodyPr/>
                    <a:lstStyle/>
                    <a:p>
                      <a:r>
                        <a:rPr lang="en-US" sz="2400" kern="1200" dirty="0" smtClean="0">
                          <a:solidFill>
                            <a:schemeClr val="dk1"/>
                          </a:solidFill>
                          <a:latin typeface="+mn-lt"/>
                          <a:ea typeface="+mn-ea"/>
                          <a:cs typeface="+mn-cs"/>
                        </a:rPr>
                        <a:t>Between Machine</a:t>
                      </a:r>
                      <a:endParaRPr lang="id-ID" sz="2400" dirty="0" smtClean="0">
                        <a:latin typeface="+mn-lt"/>
                      </a:endParaRPr>
                    </a:p>
                    <a:p>
                      <a:r>
                        <a:rPr lang="en-US" sz="2400" kern="1200" dirty="0" smtClean="0">
                          <a:solidFill>
                            <a:schemeClr val="dk1"/>
                          </a:solidFill>
                          <a:latin typeface="+mn-lt"/>
                          <a:ea typeface="+mn-ea"/>
                          <a:cs typeface="+mn-cs"/>
                        </a:rPr>
                        <a:t>Between Operator</a:t>
                      </a:r>
                      <a:endParaRPr lang="id-ID" sz="2400" dirty="0" smtClean="0">
                        <a:latin typeface="+mn-lt"/>
                      </a:endParaRPr>
                    </a:p>
                    <a:p>
                      <a:r>
                        <a:rPr lang="en-US" sz="2400" kern="1200" dirty="0" smtClean="0">
                          <a:solidFill>
                            <a:schemeClr val="dk1"/>
                          </a:solidFill>
                          <a:latin typeface="+mn-lt"/>
                          <a:ea typeface="+mn-ea"/>
                          <a:cs typeface="+mn-cs"/>
                        </a:rPr>
                        <a:t>Residual</a:t>
                      </a:r>
                      <a:endParaRPr lang="id-ID" sz="2400" dirty="0">
                        <a:latin typeface="+mn-lt"/>
                      </a:endParaRPr>
                    </a:p>
                  </a:txBody>
                  <a:tcPr/>
                </a:tc>
                <a:tc>
                  <a:txBody>
                    <a:bodyPr/>
                    <a:lstStyle/>
                    <a:p>
                      <a:pPr algn="ctr"/>
                      <a:r>
                        <a:rPr lang="en-US" sz="2400" kern="1200" dirty="0" smtClean="0">
                          <a:solidFill>
                            <a:schemeClr val="dk1"/>
                          </a:solidFill>
                          <a:latin typeface="+mn-lt"/>
                          <a:ea typeface="+mn-ea"/>
                          <a:cs typeface="+mn-cs"/>
                        </a:rPr>
                        <a:t>130</a:t>
                      </a:r>
                      <a:endParaRPr lang="id-ID" sz="2400" kern="1200" dirty="0" smtClean="0">
                        <a:solidFill>
                          <a:schemeClr val="dk1"/>
                        </a:solidFill>
                        <a:latin typeface="+mn-lt"/>
                        <a:ea typeface="+mn-ea"/>
                        <a:cs typeface="+mn-cs"/>
                      </a:endParaRPr>
                    </a:p>
                    <a:p>
                      <a:pPr algn="ctr"/>
                      <a:r>
                        <a:rPr lang="en-US" sz="2400" kern="1200" dirty="0" smtClean="0">
                          <a:solidFill>
                            <a:schemeClr val="dk1"/>
                          </a:solidFill>
                          <a:latin typeface="+mn-lt"/>
                          <a:ea typeface="+mn-ea"/>
                          <a:cs typeface="+mn-cs"/>
                        </a:rPr>
                        <a:t>72</a:t>
                      </a:r>
                      <a:endParaRPr lang="id-ID" sz="2400" kern="1200" dirty="0" smtClean="0">
                        <a:solidFill>
                          <a:schemeClr val="dk1"/>
                        </a:solidFill>
                        <a:latin typeface="+mn-lt"/>
                        <a:ea typeface="+mn-ea"/>
                        <a:cs typeface="+mn-cs"/>
                      </a:endParaRPr>
                    </a:p>
                    <a:p>
                      <a:pPr algn="ctr"/>
                      <a:r>
                        <a:rPr lang="en-US" sz="2400" kern="1200" dirty="0" smtClean="0">
                          <a:solidFill>
                            <a:schemeClr val="dk1"/>
                          </a:solidFill>
                          <a:latin typeface="+mn-lt"/>
                          <a:ea typeface="+mn-ea"/>
                          <a:cs typeface="+mn-cs"/>
                        </a:rPr>
                        <a:t>22</a:t>
                      </a:r>
                      <a:endParaRPr lang="id-ID" sz="2400" dirty="0">
                        <a:latin typeface="+mn-lt"/>
                      </a:endParaRPr>
                    </a:p>
                  </a:txBody>
                  <a:tcPr/>
                </a:tc>
                <a:tc>
                  <a:txBody>
                    <a:bodyPr/>
                    <a:lstStyle/>
                    <a:p>
                      <a:pPr algn="ctr"/>
                      <a:r>
                        <a:rPr lang="en-US" sz="2400" kern="1200" dirty="0" smtClean="0">
                          <a:solidFill>
                            <a:schemeClr val="dk1"/>
                          </a:solidFill>
                          <a:latin typeface="+mn-lt"/>
                          <a:ea typeface="+mn-ea"/>
                          <a:cs typeface="+mn-cs"/>
                        </a:rPr>
                        <a:t>2</a:t>
                      </a:r>
                      <a:endParaRPr lang="id-ID" sz="2400" kern="1200" dirty="0" smtClean="0">
                        <a:solidFill>
                          <a:schemeClr val="dk1"/>
                        </a:solidFill>
                        <a:latin typeface="+mn-lt"/>
                        <a:ea typeface="+mn-ea"/>
                        <a:cs typeface="+mn-cs"/>
                      </a:endParaRPr>
                    </a:p>
                    <a:p>
                      <a:pPr algn="ctr"/>
                      <a:r>
                        <a:rPr lang="en-US" sz="2400" kern="1200" dirty="0" smtClean="0">
                          <a:solidFill>
                            <a:schemeClr val="dk1"/>
                          </a:solidFill>
                          <a:latin typeface="+mn-lt"/>
                          <a:ea typeface="+mn-ea"/>
                          <a:cs typeface="+mn-cs"/>
                        </a:rPr>
                        <a:t>4</a:t>
                      </a:r>
                      <a:endParaRPr lang="id-ID" sz="2400" kern="1200" dirty="0" smtClean="0">
                        <a:solidFill>
                          <a:schemeClr val="dk1"/>
                        </a:solidFill>
                        <a:latin typeface="+mn-lt"/>
                        <a:ea typeface="+mn-ea"/>
                        <a:cs typeface="+mn-cs"/>
                      </a:endParaRPr>
                    </a:p>
                    <a:p>
                      <a:pPr algn="ctr"/>
                      <a:r>
                        <a:rPr lang="en-US" sz="2400" kern="1200" dirty="0" smtClean="0">
                          <a:solidFill>
                            <a:schemeClr val="dk1"/>
                          </a:solidFill>
                          <a:latin typeface="+mn-lt"/>
                          <a:ea typeface="+mn-ea"/>
                          <a:cs typeface="+mn-cs"/>
                        </a:rPr>
                        <a:t>8</a:t>
                      </a:r>
                      <a:endParaRPr lang="id-ID" sz="2400" dirty="0">
                        <a:latin typeface="+mn-lt"/>
                      </a:endParaRPr>
                    </a:p>
                  </a:txBody>
                  <a:tcPr/>
                </a:tc>
                <a:tc>
                  <a:txBody>
                    <a:bodyPr/>
                    <a:lstStyle/>
                    <a:p>
                      <a:pPr algn="ctr"/>
                      <a:r>
                        <a:rPr lang="en-US" sz="2400" kern="1200" dirty="0" smtClean="0">
                          <a:solidFill>
                            <a:schemeClr val="dk1"/>
                          </a:solidFill>
                          <a:latin typeface="+mn-lt"/>
                          <a:ea typeface="+mn-ea"/>
                          <a:cs typeface="+mn-cs"/>
                        </a:rPr>
                        <a:t>65</a:t>
                      </a:r>
                      <a:endParaRPr lang="id-ID" sz="2400" kern="1200" dirty="0" smtClean="0">
                        <a:solidFill>
                          <a:schemeClr val="dk1"/>
                        </a:solidFill>
                        <a:latin typeface="+mn-lt"/>
                        <a:ea typeface="+mn-ea"/>
                        <a:cs typeface="+mn-cs"/>
                      </a:endParaRPr>
                    </a:p>
                    <a:p>
                      <a:pPr algn="ctr"/>
                      <a:r>
                        <a:rPr lang="en-US" sz="2400" kern="1200" dirty="0" smtClean="0">
                          <a:solidFill>
                            <a:schemeClr val="dk1"/>
                          </a:solidFill>
                          <a:latin typeface="+mn-lt"/>
                          <a:ea typeface="+mn-ea"/>
                          <a:cs typeface="+mn-cs"/>
                        </a:rPr>
                        <a:t>18</a:t>
                      </a:r>
                      <a:endParaRPr lang="id-ID" sz="2400" kern="1200" dirty="0" smtClean="0">
                        <a:solidFill>
                          <a:schemeClr val="dk1"/>
                        </a:solidFill>
                        <a:latin typeface="+mn-lt"/>
                        <a:ea typeface="+mn-ea"/>
                        <a:cs typeface="+mn-cs"/>
                      </a:endParaRPr>
                    </a:p>
                    <a:p>
                      <a:pPr algn="ctr"/>
                      <a:r>
                        <a:rPr lang="en-US" sz="2400" kern="1200" dirty="0" smtClean="0">
                          <a:solidFill>
                            <a:schemeClr val="dk1"/>
                          </a:solidFill>
                          <a:latin typeface="+mn-lt"/>
                          <a:ea typeface="+mn-ea"/>
                          <a:cs typeface="+mn-cs"/>
                        </a:rPr>
                        <a:t>2,75</a:t>
                      </a:r>
                      <a:endParaRPr lang="id-ID" sz="2400" dirty="0">
                        <a:latin typeface="+mn-lt"/>
                      </a:endParaRPr>
                    </a:p>
                  </a:txBody>
                  <a:tcPr/>
                </a:tc>
                <a:tc>
                  <a:txBody>
                    <a:bodyPr/>
                    <a:lstStyle/>
                    <a:p>
                      <a:pPr algn="l"/>
                      <a:r>
                        <a:rPr lang="en-US" sz="2400" kern="1200" baseline="30000" dirty="0" smtClean="0">
                          <a:solidFill>
                            <a:schemeClr val="dk1"/>
                          </a:solidFill>
                          <a:latin typeface="+mn-lt"/>
                          <a:ea typeface="+mn-ea"/>
                          <a:cs typeface="+mn-cs"/>
                        </a:rPr>
                        <a:t>65</a:t>
                      </a:r>
                      <a:r>
                        <a:rPr lang="en-US" sz="2400" kern="1200" dirty="0" smtClean="0">
                          <a:solidFill>
                            <a:schemeClr val="dk1"/>
                          </a:solidFill>
                          <a:latin typeface="+mn-lt"/>
                          <a:ea typeface="+mn-ea"/>
                          <a:cs typeface="+mn-cs"/>
                        </a:rPr>
                        <a:t>/</a:t>
                      </a:r>
                      <a:r>
                        <a:rPr lang="en-US" sz="2400" kern="1200" baseline="-25000" dirty="0" smtClean="0">
                          <a:solidFill>
                            <a:schemeClr val="dk1"/>
                          </a:solidFill>
                          <a:latin typeface="+mn-lt"/>
                          <a:ea typeface="+mn-ea"/>
                          <a:cs typeface="+mn-cs"/>
                        </a:rPr>
                        <a:t>2,75</a:t>
                      </a:r>
                      <a:r>
                        <a:rPr lang="en-US" sz="2400" kern="1200" dirty="0" smtClean="0">
                          <a:solidFill>
                            <a:schemeClr val="dk1"/>
                          </a:solidFill>
                          <a:latin typeface="+mn-lt"/>
                          <a:ea typeface="+mn-ea"/>
                          <a:cs typeface="+mn-cs"/>
                        </a:rPr>
                        <a:t> = 23,6</a:t>
                      </a:r>
                      <a:endParaRPr lang="id-ID" sz="2400" kern="1200" dirty="0" smtClean="0">
                        <a:solidFill>
                          <a:schemeClr val="dk1"/>
                        </a:solidFill>
                        <a:latin typeface="+mn-lt"/>
                        <a:ea typeface="+mn-ea"/>
                        <a:cs typeface="+mn-cs"/>
                      </a:endParaRPr>
                    </a:p>
                    <a:p>
                      <a:pPr algn="l"/>
                      <a:r>
                        <a:rPr lang="en-US" sz="2400" kern="1200" baseline="30000" dirty="0" smtClean="0">
                          <a:solidFill>
                            <a:schemeClr val="dk1"/>
                          </a:solidFill>
                          <a:latin typeface="+mn-lt"/>
                          <a:ea typeface="+mn-ea"/>
                          <a:cs typeface="+mn-cs"/>
                        </a:rPr>
                        <a:t>18</a:t>
                      </a:r>
                      <a:r>
                        <a:rPr lang="en-US" sz="2400" kern="1200" dirty="0" smtClean="0">
                          <a:solidFill>
                            <a:schemeClr val="dk1"/>
                          </a:solidFill>
                          <a:latin typeface="+mn-lt"/>
                          <a:ea typeface="+mn-ea"/>
                          <a:cs typeface="+mn-cs"/>
                        </a:rPr>
                        <a:t>/</a:t>
                      </a:r>
                      <a:r>
                        <a:rPr lang="en-US" sz="2400" kern="1200" baseline="-25000" dirty="0" smtClean="0">
                          <a:solidFill>
                            <a:schemeClr val="dk1"/>
                          </a:solidFill>
                          <a:latin typeface="+mn-lt"/>
                          <a:ea typeface="+mn-ea"/>
                          <a:cs typeface="+mn-cs"/>
                        </a:rPr>
                        <a:t>2,75</a:t>
                      </a:r>
                      <a:r>
                        <a:rPr lang="en-US" sz="2400" kern="1200" dirty="0" smtClean="0">
                          <a:solidFill>
                            <a:schemeClr val="dk1"/>
                          </a:solidFill>
                          <a:latin typeface="+mn-lt"/>
                          <a:ea typeface="+mn-ea"/>
                          <a:cs typeface="+mn-cs"/>
                        </a:rPr>
                        <a:t> = 6,5</a:t>
                      </a:r>
                      <a:endParaRPr lang="id-ID" sz="2400" dirty="0">
                        <a:latin typeface="+mn-lt"/>
                      </a:endParaRPr>
                    </a:p>
                  </a:txBody>
                  <a:tcPr/>
                </a:tc>
              </a:tr>
              <a:tr h="457250">
                <a:tc>
                  <a:txBody>
                    <a:bodyPr/>
                    <a:lstStyle/>
                    <a:p>
                      <a:r>
                        <a:rPr lang="en-US" sz="2400" kern="1200" dirty="0" smtClean="0">
                          <a:solidFill>
                            <a:schemeClr val="dk1"/>
                          </a:solidFill>
                          <a:latin typeface="+mn-lt"/>
                          <a:ea typeface="+mn-ea"/>
                          <a:cs typeface="+mn-cs"/>
                        </a:rPr>
                        <a:t>Total</a:t>
                      </a:r>
                      <a:endParaRPr lang="id-ID" sz="2400" dirty="0">
                        <a:latin typeface="+mn-lt"/>
                      </a:endParaRPr>
                    </a:p>
                  </a:txBody>
                  <a:tcPr/>
                </a:tc>
                <a:tc>
                  <a:txBody>
                    <a:bodyPr/>
                    <a:lstStyle/>
                    <a:p>
                      <a:pPr algn="ctr">
                        <a:spcAft>
                          <a:spcPts val="0"/>
                        </a:spcAft>
                        <a:tabLst>
                          <a:tab pos="1530350" algn="l"/>
                        </a:tabLst>
                      </a:pPr>
                      <a:r>
                        <a:rPr lang="en-US" sz="2400" dirty="0">
                          <a:latin typeface="+mn-lt"/>
                          <a:ea typeface="Times New Roman"/>
                          <a:cs typeface="Times New Roman"/>
                        </a:rPr>
                        <a:t>224</a:t>
                      </a:r>
                      <a:endParaRPr lang="id-ID" sz="2400" dirty="0">
                        <a:latin typeface="+mn-lt"/>
                        <a:ea typeface="Times New Roman"/>
                        <a:cs typeface="Times New Roman"/>
                      </a:endParaRPr>
                    </a:p>
                  </a:txBody>
                  <a:tcPr marL="68580" marR="68580" marT="0" marB="0"/>
                </a:tc>
                <a:tc>
                  <a:txBody>
                    <a:bodyPr/>
                    <a:lstStyle/>
                    <a:p>
                      <a:pPr algn="ctr">
                        <a:spcAft>
                          <a:spcPts val="0"/>
                        </a:spcAft>
                        <a:tabLst>
                          <a:tab pos="1530350" algn="l"/>
                        </a:tabLst>
                      </a:pPr>
                      <a:r>
                        <a:rPr lang="en-US" sz="2400" dirty="0">
                          <a:latin typeface="+mn-lt"/>
                          <a:ea typeface="Times New Roman"/>
                          <a:cs typeface="Times New Roman"/>
                        </a:rPr>
                        <a:t>14</a:t>
                      </a:r>
                      <a:endParaRPr lang="id-ID" sz="2400" dirty="0">
                        <a:latin typeface="+mn-lt"/>
                        <a:ea typeface="Times New Roman"/>
                        <a:cs typeface="Times New Roman"/>
                      </a:endParaRPr>
                    </a:p>
                  </a:txBody>
                  <a:tcPr marL="68580" marR="68580" marT="0" marB="0"/>
                </a:tc>
                <a:tc>
                  <a:txBody>
                    <a:bodyPr/>
                    <a:lstStyle/>
                    <a:p>
                      <a:pPr algn="ctr"/>
                      <a:endParaRPr lang="id-ID" sz="2400" dirty="0">
                        <a:latin typeface="+mn-lt"/>
                      </a:endParaRPr>
                    </a:p>
                  </a:txBody>
                  <a:tcPr/>
                </a:tc>
                <a:tc>
                  <a:txBody>
                    <a:bodyPr/>
                    <a:lstStyle/>
                    <a:p>
                      <a:pPr algn="l"/>
                      <a:endParaRPr lang="id-ID" sz="2400" dirty="0">
                        <a:latin typeface="+mn-lt"/>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id-ID" sz="2800" b="1" dirty="0" smtClean="0"/>
              <a:t>Jawab</a:t>
            </a:r>
            <a:endParaRPr lang="id-ID" sz="2800" dirty="0"/>
          </a:p>
        </p:txBody>
      </p:sp>
      <p:sp>
        <p:nvSpPr>
          <p:cNvPr id="3" name="Content Placeholder 2"/>
          <p:cNvSpPr>
            <a:spLocks noGrp="1"/>
          </p:cNvSpPr>
          <p:nvPr>
            <p:ph idx="1"/>
          </p:nvPr>
        </p:nvSpPr>
        <p:spPr>
          <a:xfrm>
            <a:off x="457200" y="908720"/>
            <a:ext cx="8229600" cy="5616624"/>
          </a:xfrm>
        </p:spPr>
        <p:txBody>
          <a:bodyPr>
            <a:normAutofit/>
          </a:bodyPr>
          <a:lstStyle/>
          <a:p>
            <a:pPr marL="344488" lvl="1" algn="just">
              <a:buNone/>
            </a:pPr>
            <a:r>
              <a:rPr lang="id-ID" sz="3200" dirty="0" smtClean="0"/>
              <a:t>4) Membuat kesimpulan</a:t>
            </a:r>
          </a:p>
          <a:p>
            <a:pPr algn="just">
              <a:buNone/>
            </a:pPr>
            <a:r>
              <a:rPr lang="id-ID" dirty="0" smtClean="0"/>
              <a:t>	</a:t>
            </a:r>
            <a:r>
              <a:rPr lang="en-US" dirty="0" err="1" smtClean="0"/>
              <a:t>Karena</a:t>
            </a:r>
            <a:r>
              <a:rPr lang="en-US" dirty="0" smtClean="0"/>
              <a:t> F-ratio (23,6) </a:t>
            </a:r>
            <a:r>
              <a:rPr lang="en-US" dirty="0" err="1" smtClean="0"/>
              <a:t>lebih</a:t>
            </a:r>
            <a:r>
              <a:rPr lang="en-US" dirty="0" smtClean="0"/>
              <a:t> </a:t>
            </a:r>
            <a:r>
              <a:rPr lang="en-US" dirty="0" err="1" smtClean="0"/>
              <a:t>besar</a:t>
            </a:r>
            <a:r>
              <a:rPr lang="en-US" dirty="0" smtClean="0"/>
              <a:t> </a:t>
            </a:r>
            <a:r>
              <a:rPr lang="en-US" dirty="0" err="1" smtClean="0"/>
              <a:t>dari</a:t>
            </a:r>
            <a:r>
              <a:rPr lang="en-US" dirty="0" smtClean="0"/>
              <a:t> </a:t>
            </a:r>
            <a:r>
              <a:rPr lang="en-US" dirty="0" err="1" smtClean="0"/>
              <a:t>titik</a:t>
            </a:r>
            <a:r>
              <a:rPr lang="en-US" dirty="0" smtClean="0"/>
              <a:t> </a:t>
            </a:r>
            <a:r>
              <a:rPr lang="en-US" dirty="0" err="1" smtClean="0"/>
              <a:t>kritis</a:t>
            </a:r>
            <a:r>
              <a:rPr lang="en-US" dirty="0" smtClean="0"/>
              <a:t>  (4,48), Ho </a:t>
            </a:r>
            <a:r>
              <a:rPr lang="en-US" dirty="0" err="1" smtClean="0"/>
              <a:t>ditolak</a:t>
            </a:r>
            <a:r>
              <a:rPr lang="en-US" dirty="0" smtClean="0"/>
              <a:t>. Kita </a:t>
            </a:r>
            <a:r>
              <a:rPr lang="en-US" dirty="0" err="1" smtClean="0"/>
              <a:t>menolak</a:t>
            </a:r>
            <a:r>
              <a:rPr lang="en-US" dirty="0" smtClean="0"/>
              <a:t> </a:t>
            </a:r>
            <a:r>
              <a:rPr lang="en-US" dirty="0" err="1" smtClean="0"/>
              <a:t>hipotesa</a:t>
            </a:r>
            <a:r>
              <a:rPr lang="en-US" dirty="0" smtClean="0"/>
              <a:t> yang </a:t>
            </a:r>
            <a:r>
              <a:rPr lang="en-US" dirty="0" err="1" smtClean="0"/>
              <a:t>menyatakan</a:t>
            </a:r>
            <a:r>
              <a:rPr lang="en-US" dirty="0" smtClean="0"/>
              <a:t> </a:t>
            </a:r>
            <a:r>
              <a:rPr lang="en-US" dirty="0" err="1" smtClean="0"/>
              <a:t>bahwa</a:t>
            </a:r>
            <a:r>
              <a:rPr lang="en-US" dirty="0" smtClean="0"/>
              <a:t> rata-rata </a:t>
            </a:r>
            <a:r>
              <a:rPr lang="en-US" dirty="0" err="1" smtClean="0"/>
              <a:t>produktivitas</a:t>
            </a:r>
            <a:r>
              <a:rPr lang="en-US" dirty="0" smtClean="0"/>
              <a:t> </a:t>
            </a:r>
            <a:r>
              <a:rPr lang="en-US" dirty="0" err="1" smtClean="0"/>
              <a:t>populasi</a:t>
            </a:r>
            <a:r>
              <a:rPr lang="en-US" dirty="0" smtClean="0"/>
              <a:t> </a:t>
            </a:r>
            <a:r>
              <a:rPr lang="en-US" dirty="0" err="1" smtClean="0"/>
              <a:t>mesin</a:t>
            </a:r>
            <a:r>
              <a:rPr lang="en-US" dirty="0" smtClean="0"/>
              <a:t> 1,2 </a:t>
            </a:r>
            <a:r>
              <a:rPr lang="en-US" dirty="0" err="1" smtClean="0"/>
              <a:t>dan</a:t>
            </a:r>
            <a:r>
              <a:rPr lang="en-US" dirty="0" smtClean="0"/>
              <a:t> 3 </a:t>
            </a:r>
            <a:r>
              <a:rPr lang="en-US" dirty="0" err="1" smtClean="0"/>
              <a:t>tidak</a:t>
            </a:r>
            <a:r>
              <a:rPr lang="en-US" dirty="0" smtClean="0"/>
              <a:t> </a:t>
            </a:r>
            <a:r>
              <a:rPr lang="en-US" dirty="0" err="1" smtClean="0"/>
              <a:t>berbeda</a:t>
            </a:r>
            <a:r>
              <a:rPr lang="en-US" dirty="0" smtClean="0"/>
              <a:t>.</a:t>
            </a: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id-ID" sz="2800" b="1" dirty="0" smtClean="0"/>
              <a:t>KASUS </a:t>
            </a:r>
            <a:r>
              <a:rPr lang="id-ID" sz="2800" b="1" smtClean="0"/>
              <a:t>DI KELAS</a:t>
            </a:r>
            <a:endParaRPr lang="id-ID" sz="2800" dirty="0"/>
          </a:p>
        </p:txBody>
      </p:sp>
      <p:sp>
        <p:nvSpPr>
          <p:cNvPr id="3" name="Content Placeholder 2"/>
          <p:cNvSpPr>
            <a:spLocks noGrp="1"/>
          </p:cNvSpPr>
          <p:nvPr>
            <p:ph idx="1"/>
          </p:nvPr>
        </p:nvSpPr>
        <p:spPr>
          <a:xfrm>
            <a:off x="457200" y="908720"/>
            <a:ext cx="8229600" cy="5616624"/>
          </a:xfrm>
        </p:spPr>
        <p:txBody>
          <a:bodyPr>
            <a:normAutofit lnSpcReduction="10000"/>
          </a:bodyPr>
          <a:lstStyle/>
          <a:p>
            <a:pPr marL="344488" lvl="1" algn="just">
              <a:buNone/>
            </a:pPr>
            <a:r>
              <a:rPr lang="id-ID" sz="3200" dirty="0" smtClean="0"/>
              <a:t>	Pimpinan ingin mengetahui perbedaan Motivasi Pegawai pada lembaga Dinas Pendidikan Nasional, Dinas Sosial dan Departemen Keuangan.  Sebagai sampel,  masing-masing lembaga diambil 5 orang karyawan untuk diteliti. Pimpinan menduga bahwa terdapat perbedaan motivasi kerja yang signifikan antara Pegawai pada lembaga Dinas Pendidikan Nasional, Dinas Sosial dan Departemen Keuangan. Hasil penelitian tersebut dapat dilihat pada tabel berikut:</a:t>
            </a: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4509120"/>
            <a:ext cx="8229600" cy="1512168"/>
          </a:xfrm>
        </p:spPr>
        <p:txBody>
          <a:bodyPr>
            <a:normAutofit fontScale="90000"/>
          </a:bodyPr>
          <a:lstStyle/>
          <a:p>
            <a:pPr algn="just"/>
            <a:r>
              <a:rPr lang="id-ID" sz="2700" dirty="0" smtClean="0">
                <a:latin typeface="+mn-lt"/>
              </a:rPr>
              <a:t>Dengan alfa 5%, ujilah apakah terdapat perbedaan motivasi kerja yang signifikan antara Pegawai pada lembaga Dinas Pendidikan Nasional, Dinas Sosial dan Departemen Keuangan. (Uji Two Way Anova)</a:t>
            </a:r>
            <a:endParaRPr lang="id-ID" sz="2700" dirty="0">
              <a:latin typeface="+mn-lt"/>
            </a:endParaRPr>
          </a:p>
        </p:txBody>
      </p:sp>
      <p:graphicFrame>
        <p:nvGraphicFramePr>
          <p:cNvPr id="4" name="Content Placeholder 3"/>
          <p:cNvGraphicFramePr>
            <a:graphicFrameLocks noGrp="1"/>
          </p:cNvGraphicFramePr>
          <p:nvPr>
            <p:ph idx="1"/>
          </p:nvPr>
        </p:nvGraphicFramePr>
        <p:xfrm>
          <a:off x="457200" y="620690"/>
          <a:ext cx="8229600" cy="3627120"/>
        </p:xfrm>
        <a:graphic>
          <a:graphicData uri="http://schemas.openxmlformats.org/drawingml/2006/table">
            <a:tbl>
              <a:tblPr firstRow="1" bandRow="1">
                <a:tableStyleId>{5C22544A-7EE6-4342-B048-85BDC9FD1C3A}</a:tableStyleId>
              </a:tblPr>
              <a:tblGrid>
                <a:gridCol w="2057400"/>
                <a:gridCol w="2057400"/>
                <a:gridCol w="2057400"/>
                <a:gridCol w="2057400"/>
              </a:tblGrid>
              <a:tr h="507873">
                <a:tc rowSpan="2">
                  <a:txBody>
                    <a:bodyPr/>
                    <a:lstStyle/>
                    <a:p>
                      <a:pPr algn="ctr"/>
                      <a:r>
                        <a:rPr lang="id-ID" sz="2800" dirty="0" smtClean="0"/>
                        <a:t>Pegawai</a:t>
                      </a:r>
                      <a:endParaRPr lang="id-ID" sz="2800" dirty="0"/>
                    </a:p>
                  </a:txBody>
                  <a:tcPr anchor="ctr"/>
                </a:tc>
                <a:tc gridSpan="3">
                  <a:txBody>
                    <a:bodyPr/>
                    <a:lstStyle/>
                    <a:p>
                      <a:pPr algn="ctr"/>
                      <a:r>
                        <a:rPr lang="id-ID" sz="2800" dirty="0" smtClean="0"/>
                        <a:t>Lembaga</a:t>
                      </a:r>
                      <a:endParaRPr lang="id-ID" sz="2800" dirty="0"/>
                    </a:p>
                  </a:txBody>
                  <a:tcPr anchor="ctr"/>
                </a:tc>
                <a:tc hMerge="1">
                  <a:txBody>
                    <a:bodyPr/>
                    <a:lstStyle/>
                    <a:p>
                      <a:endParaRPr lang="id-ID" dirty="0"/>
                    </a:p>
                  </a:txBody>
                  <a:tcPr/>
                </a:tc>
                <a:tc hMerge="1">
                  <a:txBody>
                    <a:bodyPr/>
                    <a:lstStyle/>
                    <a:p>
                      <a:endParaRPr lang="id-ID" dirty="0"/>
                    </a:p>
                  </a:txBody>
                  <a:tcPr/>
                </a:tc>
              </a:tr>
              <a:tr h="507873">
                <a:tc vMerge="1">
                  <a:txBody>
                    <a:bodyPr/>
                    <a:lstStyle/>
                    <a:p>
                      <a:endParaRPr lang="id-ID" dirty="0"/>
                    </a:p>
                  </a:txBody>
                  <a:tcPr/>
                </a:tc>
                <a:tc>
                  <a:txBody>
                    <a:bodyPr/>
                    <a:lstStyle/>
                    <a:p>
                      <a:pPr algn="ctr"/>
                      <a:r>
                        <a:rPr lang="id-ID" sz="2800" dirty="0" smtClean="0"/>
                        <a:t>Diknas</a:t>
                      </a:r>
                      <a:endParaRPr lang="id-ID" sz="2800" dirty="0"/>
                    </a:p>
                  </a:txBody>
                  <a:tcPr anchor="ctr"/>
                </a:tc>
                <a:tc>
                  <a:txBody>
                    <a:bodyPr/>
                    <a:lstStyle/>
                    <a:p>
                      <a:pPr algn="ctr"/>
                      <a:r>
                        <a:rPr lang="id-ID" sz="2800" dirty="0" smtClean="0"/>
                        <a:t>Dinsos</a:t>
                      </a:r>
                      <a:endParaRPr lang="id-ID" sz="2800" dirty="0"/>
                    </a:p>
                  </a:txBody>
                  <a:tcPr anchor="ctr"/>
                </a:tc>
                <a:tc>
                  <a:txBody>
                    <a:bodyPr/>
                    <a:lstStyle/>
                    <a:p>
                      <a:pPr algn="ctr"/>
                      <a:r>
                        <a:rPr lang="id-ID" sz="2800" dirty="0" smtClean="0"/>
                        <a:t>Depkeu</a:t>
                      </a:r>
                      <a:endParaRPr lang="id-ID" sz="2800" dirty="0"/>
                    </a:p>
                  </a:txBody>
                  <a:tcPr anchor="ctr"/>
                </a:tc>
              </a:tr>
              <a:tr h="507873">
                <a:tc>
                  <a:txBody>
                    <a:bodyPr/>
                    <a:lstStyle/>
                    <a:p>
                      <a:pPr algn="ctr"/>
                      <a:r>
                        <a:rPr lang="id-ID" sz="2800" dirty="0" smtClean="0"/>
                        <a:t>1</a:t>
                      </a:r>
                      <a:endParaRPr lang="id-ID" sz="2800" dirty="0"/>
                    </a:p>
                  </a:txBody>
                  <a:tcPr anchor="ctr"/>
                </a:tc>
                <a:tc>
                  <a:txBody>
                    <a:bodyPr/>
                    <a:lstStyle/>
                    <a:p>
                      <a:pPr algn="ctr"/>
                      <a:r>
                        <a:rPr lang="id-ID" sz="2800" dirty="0" smtClean="0"/>
                        <a:t>4</a:t>
                      </a:r>
                      <a:endParaRPr lang="id-ID" sz="2800" dirty="0"/>
                    </a:p>
                  </a:txBody>
                  <a:tcPr anchor="ctr"/>
                </a:tc>
                <a:tc>
                  <a:txBody>
                    <a:bodyPr/>
                    <a:lstStyle/>
                    <a:p>
                      <a:pPr algn="ctr"/>
                      <a:r>
                        <a:rPr lang="id-ID" sz="2800" dirty="0" smtClean="0"/>
                        <a:t>3</a:t>
                      </a:r>
                      <a:endParaRPr lang="id-ID" sz="2800" dirty="0"/>
                    </a:p>
                  </a:txBody>
                  <a:tcPr anchor="ctr"/>
                </a:tc>
                <a:tc>
                  <a:txBody>
                    <a:bodyPr/>
                    <a:lstStyle/>
                    <a:p>
                      <a:pPr algn="ctr"/>
                      <a:r>
                        <a:rPr lang="id-ID" sz="2800" dirty="0" smtClean="0"/>
                        <a:t>4</a:t>
                      </a:r>
                      <a:endParaRPr lang="id-ID" sz="2800" dirty="0"/>
                    </a:p>
                  </a:txBody>
                  <a:tcPr anchor="ctr"/>
                </a:tc>
              </a:tr>
              <a:tr h="507873">
                <a:tc>
                  <a:txBody>
                    <a:bodyPr/>
                    <a:lstStyle/>
                    <a:p>
                      <a:pPr algn="ctr"/>
                      <a:r>
                        <a:rPr lang="id-ID" sz="2800" dirty="0" smtClean="0"/>
                        <a:t>2</a:t>
                      </a:r>
                      <a:endParaRPr lang="id-ID" sz="2800" dirty="0"/>
                    </a:p>
                  </a:txBody>
                  <a:tcPr anchor="ctr"/>
                </a:tc>
                <a:tc>
                  <a:txBody>
                    <a:bodyPr/>
                    <a:lstStyle/>
                    <a:p>
                      <a:pPr algn="ctr"/>
                      <a:r>
                        <a:rPr lang="id-ID" sz="2800" dirty="0" smtClean="0"/>
                        <a:t>5</a:t>
                      </a:r>
                      <a:endParaRPr lang="id-ID" sz="2800" dirty="0"/>
                    </a:p>
                  </a:txBody>
                  <a:tcPr anchor="ctr"/>
                </a:tc>
                <a:tc>
                  <a:txBody>
                    <a:bodyPr/>
                    <a:lstStyle/>
                    <a:p>
                      <a:pPr algn="ctr"/>
                      <a:r>
                        <a:rPr lang="id-ID" sz="2800" dirty="0" smtClean="0"/>
                        <a:t>2</a:t>
                      </a:r>
                      <a:endParaRPr lang="id-ID" sz="2800" dirty="0"/>
                    </a:p>
                  </a:txBody>
                  <a:tcPr anchor="ctr"/>
                </a:tc>
                <a:tc>
                  <a:txBody>
                    <a:bodyPr/>
                    <a:lstStyle/>
                    <a:p>
                      <a:pPr algn="ctr"/>
                      <a:r>
                        <a:rPr lang="id-ID" sz="2800" dirty="0" smtClean="0"/>
                        <a:t>5</a:t>
                      </a:r>
                      <a:endParaRPr lang="id-ID" sz="2800" dirty="0"/>
                    </a:p>
                  </a:txBody>
                  <a:tcPr anchor="ctr"/>
                </a:tc>
              </a:tr>
              <a:tr h="507873">
                <a:tc>
                  <a:txBody>
                    <a:bodyPr/>
                    <a:lstStyle/>
                    <a:p>
                      <a:pPr algn="ctr"/>
                      <a:r>
                        <a:rPr lang="id-ID" sz="2800" dirty="0" smtClean="0"/>
                        <a:t>3</a:t>
                      </a:r>
                      <a:endParaRPr lang="id-ID" sz="2800" dirty="0"/>
                    </a:p>
                  </a:txBody>
                  <a:tcPr anchor="ctr"/>
                </a:tc>
                <a:tc>
                  <a:txBody>
                    <a:bodyPr/>
                    <a:lstStyle/>
                    <a:p>
                      <a:pPr algn="ctr"/>
                      <a:r>
                        <a:rPr lang="id-ID" sz="2800" dirty="0" smtClean="0"/>
                        <a:t>3</a:t>
                      </a:r>
                      <a:endParaRPr lang="id-ID" sz="2800" dirty="0"/>
                    </a:p>
                  </a:txBody>
                  <a:tcPr anchor="ctr"/>
                </a:tc>
                <a:tc>
                  <a:txBody>
                    <a:bodyPr/>
                    <a:lstStyle/>
                    <a:p>
                      <a:pPr algn="ctr"/>
                      <a:r>
                        <a:rPr lang="id-ID" sz="2800" dirty="0" smtClean="0"/>
                        <a:t>1</a:t>
                      </a:r>
                      <a:endParaRPr lang="id-ID" sz="2800" dirty="0"/>
                    </a:p>
                  </a:txBody>
                  <a:tcPr anchor="ctr"/>
                </a:tc>
                <a:tc>
                  <a:txBody>
                    <a:bodyPr/>
                    <a:lstStyle/>
                    <a:p>
                      <a:pPr algn="ctr"/>
                      <a:r>
                        <a:rPr lang="id-ID" sz="2800" dirty="0" smtClean="0"/>
                        <a:t>5</a:t>
                      </a:r>
                      <a:endParaRPr lang="id-ID" sz="2800" dirty="0"/>
                    </a:p>
                  </a:txBody>
                  <a:tcPr anchor="ctr"/>
                </a:tc>
              </a:tr>
              <a:tr h="507873">
                <a:tc>
                  <a:txBody>
                    <a:bodyPr/>
                    <a:lstStyle/>
                    <a:p>
                      <a:pPr algn="ctr"/>
                      <a:r>
                        <a:rPr lang="id-ID" sz="2800" dirty="0" smtClean="0"/>
                        <a:t>4</a:t>
                      </a:r>
                      <a:endParaRPr lang="id-ID" sz="2800" dirty="0"/>
                    </a:p>
                  </a:txBody>
                  <a:tcPr anchor="ctr"/>
                </a:tc>
                <a:tc>
                  <a:txBody>
                    <a:bodyPr/>
                    <a:lstStyle/>
                    <a:p>
                      <a:pPr algn="ctr"/>
                      <a:r>
                        <a:rPr lang="id-ID" sz="2800" dirty="0" smtClean="0"/>
                        <a:t>4</a:t>
                      </a:r>
                      <a:endParaRPr lang="id-ID" sz="2800" dirty="0"/>
                    </a:p>
                  </a:txBody>
                  <a:tcPr anchor="ctr"/>
                </a:tc>
                <a:tc>
                  <a:txBody>
                    <a:bodyPr/>
                    <a:lstStyle/>
                    <a:p>
                      <a:pPr algn="ctr"/>
                      <a:r>
                        <a:rPr lang="id-ID" sz="2800" dirty="0" smtClean="0"/>
                        <a:t>4</a:t>
                      </a:r>
                      <a:endParaRPr lang="id-ID" sz="2800" dirty="0"/>
                    </a:p>
                  </a:txBody>
                  <a:tcPr anchor="ctr"/>
                </a:tc>
                <a:tc>
                  <a:txBody>
                    <a:bodyPr/>
                    <a:lstStyle/>
                    <a:p>
                      <a:pPr algn="ctr"/>
                      <a:r>
                        <a:rPr lang="id-ID" sz="2800" dirty="0" smtClean="0"/>
                        <a:t>4</a:t>
                      </a:r>
                      <a:endParaRPr lang="id-ID" sz="2800" dirty="0"/>
                    </a:p>
                  </a:txBody>
                  <a:tcPr anchor="ctr"/>
                </a:tc>
              </a:tr>
              <a:tr h="507873">
                <a:tc>
                  <a:txBody>
                    <a:bodyPr/>
                    <a:lstStyle/>
                    <a:p>
                      <a:pPr algn="ctr"/>
                      <a:r>
                        <a:rPr lang="id-ID" sz="2800" dirty="0" smtClean="0"/>
                        <a:t>5</a:t>
                      </a:r>
                      <a:endParaRPr lang="id-ID" sz="2800" dirty="0"/>
                    </a:p>
                  </a:txBody>
                  <a:tcPr anchor="ctr"/>
                </a:tc>
                <a:tc>
                  <a:txBody>
                    <a:bodyPr/>
                    <a:lstStyle/>
                    <a:p>
                      <a:pPr algn="ctr"/>
                      <a:r>
                        <a:rPr lang="id-ID" sz="2800" dirty="0" smtClean="0"/>
                        <a:t>4</a:t>
                      </a:r>
                      <a:endParaRPr lang="id-ID" sz="2800" dirty="0"/>
                    </a:p>
                  </a:txBody>
                  <a:tcPr anchor="ctr"/>
                </a:tc>
                <a:tc>
                  <a:txBody>
                    <a:bodyPr/>
                    <a:lstStyle/>
                    <a:p>
                      <a:pPr algn="ctr"/>
                      <a:r>
                        <a:rPr lang="id-ID" sz="2800" dirty="0" smtClean="0"/>
                        <a:t>3</a:t>
                      </a:r>
                      <a:endParaRPr lang="id-ID" sz="2800" dirty="0"/>
                    </a:p>
                  </a:txBody>
                  <a:tcPr anchor="ctr"/>
                </a:tc>
                <a:tc>
                  <a:txBody>
                    <a:bodyPr/>
                    <a:lstStyle/>
                    <a:p>
                      <a:pPr algn="ctr"/>
                      <a:r>
                        <a:rPr lang="id-ID" sz="2800" dirty="0" smtClean="0"/>
                        <a:t>5</a:t>
                      </a:r>
                      <a:endParaRPr lang="id-ID" sz="28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TWO WAY ANOVA</a:t>
            </a:r>
            <a:endParaRPr lang="id-ID" dirty="0"/>
          </a:p>
        </p:txBody>
      </p:sp>
      <p:sp>
        <p:nvSpPr>
          <p:cNvPr id="3" name="Content Placeholder 2"/>
          <p:cNvSpPr>
            <a:spLocks noGrp="1"/>
          </p:cNvSpPr>
          <p:nvPr>
            <p:ph idx="1"/>
          </p:nvPr>
        </p:nvSpPr>
        <p:spPr/>
        <p:txBody>
          <a:bodyPr>
            <a:normAutofit fontScale="92500" lnSpcReduction="10000"/>
          </a:bodyPr>
          <a:lstStyle/>
          <a:p>
            <a:pPr algn="just"/>
            <a:r>
              <a:rPr lang="en-US" dirty="0"/>
              <a:t>Two way </a:t>
            </a:r>
            <a:r>
              <a:rPr lang="en-US" dirty="0" err="1"/>
              <a:t>anova</a:t>
            </a:r>
            <a:r>
              <a:rPr lang="en-US" dirty="0"/>
              <a:t> </a:t>
            </a:r>
            <a:r>
              <a:rPr lang="en-US" dirty="0" err="1"/>
              <a:t>memperhitungkan</a:t>
            </a:r>
            <a:r>
              <a:rPr lang="en-US" dirty="0"/>
              <a:t> </a:t>
            </a:r>
            <a:r>
              <a:rPr lang="en-US" dirty="0" err="1"/>
              <a:t>dua</a:t>
            </a:r>
            <a:r>
              <a:rPr lang="en-US" dirty="0"/>
              <a:t> </a:t>
            </a:r>
            <a:r>
              <a:rPr lang="en-US" dirty="0" err="1"/>
              <a:t>faktor</a:t>
            </a:r>
            <a:r>
              <a:rPr lang="en-US" dirty="0"/>
              <a:t> yang </a:t>
            </a:r>
            <a:r>
              <a:rPr lang="en-US" dirty="0" err="1"/>
              <a:t>menyebabkan</a:t>
            </a:r>
            <a:r>
              <a:rPr lang="en-US" dirty="0"/>
              <a:t> </a:t>
            </a:r>
            <a:r>
              <a:rPr lang="en-US" dirty="0" err="1"/>
              <a:t>variasi</a:t>
            </a:r>
            <a:r>
              <a:rPr lang="en-US" dirty="0"/>
              <a:t>. </a:t>
            </a:r>
            <a:r>
              <a:rPr lang="en-US" dirty="0" err="1"/>
              <a:t>Langkah-langkah</a:t>
            </a:r>
            <a:r>
              <a:rPr lang="en-US" dirty="0"/>
              <a:t> </a:t>
            </a:r>
            <a:r>
              <a:rPr lang="en-US" dirty="0" err="1"/>
              <a:t>pengujian</a:t>
            </a:r>
            <a:r>
              <a:rPr lang="en-US" dirty="0"/>
              <a:t> Two Way </a:t>
            </a:r>
            <a:r>
              <a:rPr lang="en-US" dirty="0" err="1"/>
              <a:t>Anova</a:t>
            </a:r>
            <a:r>
              <a:rPr lang="en-US" dirty="0"/>
              <a:t> </a:t>
            </a:r>
            <a:r>
              <a:rPr lang="en-US" dirty="0" err="1"/>
              <a:t>sama</a:t>
            </a:r>
            <a:r>
              <a:rPr lang="en-US" dirty="0"/>
              <a:t> </a:t>
            </a:r>
            <a:r>
              <a:rPr lang="en-US" dirty="0" err="1"/>
              <a:t>dengan</a:t>
            </a:r>
            <a:r>
              <a:rPr lang="en-US" dirty="0"/>
              <a:t> </a:t>
            </a:r>
            <a:r>
              <a:rPr lang="en-US" dirty="0" err="1"/>
              <a:t>pengujian</a:t>
            </a:r>
            <a:r>
              <a:rPr lang="en-US" dirty="0"/>
              <a:t> one way </a:t>
            </a:r>
            <a:r>
              <a:rPr lang="en-US" dirty="0" err="1"/>
              <a:t>anova</a:t>
            </a:r>
            <a:r>
              <a:rPr lang="en-US" dirty="0"/>
              <a:t>. </a:t>
            </a:r>
            <a:r>
              <a:rPr lang="en-US" dirty="0" err="1"/>
              <a:t>Perbedaan</a:t>
            </a:r>
            <a:r>
              <a:rPr lang="en-US" dirty="0"/>
              <a:t> yang </a:t>
            </a:r>
            <a:r>
              <a:rPr lang="en-US" dirty="0" err="1"/>
              <a:t>ada</a:t>
            </a:r>
            <a:r>
              <a:rPr lang="en-US" dirty="0"/>
              <a:t> </a:t>
            </a:r>
            <a:r>
              <a:rPr lang="en-US" dirty="0" err="1"/>
              <a:t>pada</a:t>
            </a:r>
            <a:r>
              <a:rPr lang="en-US" dirty="0"/>
              <a:t> (1) </a:t>
            </a:r>
            <a:r>
              <a:rPr lang="en-US" dirty="0" err="1"/>
              <a:t>Perhitungan</a:t>
            </a:r>
            <a:r>
              <a:rPr lang="en-US" dirty="0"/>
              <a:t> degree of freedom, </a:t>
            </a:r>
            <a:r>
              <a:rPr lang="en-US" dirty="0" err="1"/>
              <a:t>dan</a:t>
            </a:r>
            <a:r>
              <a:rPr lang="en-US" dirty="0"/>
              <a:t>  (2) </a:t>
            </a:r>
            <a:r>
              <a:rPr lang="en-US" dirty="0" err="1"/>
              <a:t>Perhitungan</a:t>
            </a:r>
            <a:r>
              <a:rPr lang="en-US" dirty="0"/>
              <a:t> F-ratio.</a:t>
            </a:r>
            <a:endParaRPr lang="id-ID" sz="3600" dirty="0"/>
          </a:p>
          <a:p>
            <a:pPr algn="just">
              <a:buNone/>
            </a:pPr>
            <a:r>
              <a:rPr lang="id-ID" dirty="0" smtClean="0"/>
              <a:t>	</a:t>
            </a:r>
            <a:r>
              <a:rPr lang="en-US" dirty="0" smtClean="0"/>
              <a:t>Degree </a:t>
            </a:r>
            <a:r>
              <a:rPr lang="en-US" dirty="0"/>
              <a:t>of freedom </a:t>
            </a:r>
            <a:r>
              <a:rPr lang="en-US" dirty="0" err="1"/>
              <a:t>dihitung</a:t>
            </a:r>
            <a:r>
              <a:rPr lang="en-US" dirty="0"/>
              <a:t> </a:t>
            </a:r>
            <a:r>
              <a:rPr lang="en-US" dirty="0" err="1"/>
              <a:t>dengan</a:t>
            </a:r>
            <a:r>
              <a:rPr lang="en-US" dirty="0"/>
              <a:t> </a:t>
            </a:r>
            <a:r>
              <a:rPr lang="en-US" dirty="0" err="1"/>
              <a:t>menggunakan</a:t>
            </a:r>
            <a:r>
              <a:rPr lang="en-US" dirty="0"/>
              <a:t> </a:t>
            </a:r>
            <a:r>
              <a:rPr lang="en-US" dirty="0" err="1"/>
              <a:t>rumus</a:t>
            </a:r>
            <a:r>
              <a:rPr lang="en-US" dirty="0"/>
              <a:t> :</a:t>
            </a:r>
            <a:endParaRPr lang="id-ID" sz="3600" dirty="0"/>
          </a:p>
          <a:p>
            <a:pPr lvl="1" algn="just"/>
            <a:r>
              <a:rPr lang="en-US" dirty="0"/>
              <a:t>Numerator = k – </a:t>
            </a:r>
            <a:r>
              <a:rPr lang="en-US" dirty="0" smtClean="0"/>
              <a:t>1</a:t>
            </a:r>
            <a:endParaRPr lang="id-ID" dirty="0"/>
          </a:p>
          <a:p>
            <a:pPr lvl="1" algn="just"/>
            <a:r>
              <a:rPr lang="en-US" dirty="0" smtClean="0"/>
              <a:t>Denominator </a:t>
            </a:r>
            <a:r>
              <a:rPr lang="en-US" dirty="0"/>
              <a:t>= (k – 1) (n – 1)</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id-ID" sz="2800" b="1" dirty="0" smtClean="0"/>
              <a:t>Contoh</a:t>
            </a:r>
            <a:endParaRPr lang="id-ID" sz="2800" dirty="0"/>
          </a:p>
        </p:txBody>
      </p:sp>
      <p:sp>
        <p:nvSpPr>
          <p:cNvPr id="3" name="Content Placeholder 2"/>
          <p:cNvSpPr>
            <a:spLocks noGrp="1"/>
          </p:cNvSpPr>
          <p:nvPr>
            <p:ph idx="1"/>
          </p:nvPr>
        </p:nvSpPr>
        <p:spPr>
          <a:xfrm>
            <a:off x="457200" y="908720"/>
            <a:ext cx="8229600" cy="5616624"/>
          </a:xfrm>
        </p:spPr>
        <p:txBody>
          <a:bodyPr>
            <a:normAutofit/>
          </a:bodyPr>
          <a:lstStyle/>
          <a:p>
            <a:pPr algn="just"/>
            <a:r>
              <a:rPr lang="en-US" sz="2400" dirty="0" err="1"/>
              <a:t>Melanjutkan</a:t>
            </a:r>
            <a:r>
              <a:rPr lang="en-US" sz="2400" dirty="0"/>
              <a:t> </a:t>
            </a:r>
            <a:r>
              <a:rPr lang="en-US" sz="2400" dirty="0" err="1"/>
              <a:t>contoh</a:t>
            </a:r>
            <a:r>
              <a:rPr lang="en-US" sz="2400" dirty="0"/>
              <a:t> </a:t>
            </a:r>
            <a:r>
              <a:rPr lang="en-US" sz="2400" dirty="0" err="1"/>
              <a:t>soal</a:t>
            </a:r>
            <a:r>
              <a:rPr lang="en-US" sz="2400" dirty="0"/>
              <a:t> </a:t>
            </a:r>
            <a:r>
              <a:rPr lang="en-US" sz="2400" dirty="0" err="1"/>
              <a:t>perbedaan</a:t>
            </a:r>
            <a:r>
              <a:rPr lang="en-US" sz="2400" dirty="0"/>
              <a:t> </a:t>
            </a:r>
            <a:r>
              <a:rPr lang="en-US" sz="2400" dirty="0" err="1"/>
              <a:t>produktivitas</a:t>
            </a:r>
            <a:r>
              <a:rPr lang="en-US" sz="2400" dirty="0"/>
              <a:t> 3 </a:t>
            </a:r>
            <a:r>
              <a:rPr lang="en-US" sz="2400" dirty="0" err="1"/>
              <a:t>merk</a:t>
            </a:r>
            <a:r>
              <a:rPr lang="en-US" sz="2400" dirty="0"/>
              <a:t> </a:t>
            </a:r>
            <a:r>
              <a:rPr lang="en-US" sz="2400" dirty="0" err="1"/>
              <a:t>mesin</a:t>
            </a:r>
            <a:r>
              <a:rPr lang="en-US" sz="2400" dirty="0"/>
              <a:t> </a:t>
            </a:r>
            <a:r>
              <a:rPr lang="en-US" sz="2400" dirty="0" err="1"/>
              <a:t>di</a:t>
            </a:r>
            <a:r>
              <a:rPr lang="en-US" sz="2400" dirty="0"/>
              <a:t> </a:t>
            </a:r>
            <a:r>
              <a:rPr lang="en-US" sz="2400" dirty="0" err="1"/>
              <a:t>depan</a:t>
            </a:r>
            <a:r>
              <a:rPr lang="en-US" sz="2400" dirty="0"/>
              <a:t>. </a:t>
            </a:r>
            <a:r>
              <a:rPr lang="en-US" sz="2400" dirty="0" err="1"/>
              <a:t>Disajikan</a:t>
            </a:r>
            <a:r>
              <a:rPr lang="en-US" sz="2400" dirty="0"/>
              <a:t> </a:t>
            </a:r>
            <a:r>
              <a:rPr lang="en-US" sz="2400" dirty="0" err="1"/>
              <a:t>kembali</a:t>
            </a:r>
            <a:r>
              <a:rPr lang="en-US" sz="2400" dirty="0"/>
              <a:t> data </a:t>
            </a:r>
            <a:r>
              <a:rPr lang="en-US" sz="2400" dirty="0" err="1"/>
              <a:t>produktivitas</a:t>
            </a:r>
            <a:r>
              <a:rPr lang="en-US" sz="2400" dirty="0"/>
              <a:t> </a:t>
            </a:r>
            <a:r>
              <a:rPr lang="en-US" sz="2400" dirty="0" err="1"/>
              <a:t>mesin</a:t>
            </a:r>
            <a:r>
              <a:rPr lang="en-US" sz="2400" dirty="0"/>
              <a:t>, </a:t>
            </a:r>
            <a:r>
              <a:rPr lang="en-US" sz="2400" dirty="0" err="1"/>
              <a:t>tetapi</a:t>
            </a:r>
            <a:r>
              <a:rPr lang="en-US" sz="2400" dirty="0"/>
              <a:t> </a:t>
            </a:r>
            <a:r>
              <a:rPr lang="en-US" sz="2400" dirty="0" err="1"/>
              <a:t>sekarang</a:t>
            </a:r>
            <a:r>
              <a:rPr lang="en-US" sz="2400" dirty="0"/>
              <a:t> </a:t>
            </a:r>
            <a:r>
              <a:rPr lang="en-US" sz="2400" dirty="0" err="1"/>
              <a:t>diketahui</a:t>
            </a:r>
            <a:r>
              <a:rPr lang="en-US" sz="2400" dirty="0"/>
              <a:t> operator yang </a:t>
            </a:r>
            <a:r>
              <a:rPr lang="en-US" sz="2400" dirty="0" err="1"/>
              <a:t>menjalankan</a:t>
            </a:r>
            <a:r>
              <a:rPr lang="en-US" sz="2400" dirty="0"/>
              <a:t> </a:t>
            </a:r>
            <a:r>
              <a:rPr lang="en-US" sz="2400" dirty="0" err="1"/>
              <a:t>mesin</a:t>
            </a:r>
            <a:r>
              <a:rPr lang="en-US" sz="2400" dirty="0"/>
              <a:t> </a:t>
            </a:r>
            <a:r>
              <a:rPr lang="en-US" sz="2400" dirty="0" err="1"/>
              <a:t>tersebut</a:t>
            </a:r>
            <a:r>
              <a:rPr lang="en-US" sz="2400" dirty="0"/>
              <a:t>.</a:t>
            </a:r>
            <a:endParaRPr lang="id-ID" sz="2400" dirty="0"/>
          </a:p>
        </p:txBody>
      </p:sp>
      <p:graphicFrame>
        <p:nvGraphicFramePr>
          <p:cNvPr id="4" name="Table 3"/>
          <p:cNvGraphicFramePr>
            <a:graphicFrameLocks noGrp="1"/>
          </p:cNvGraphicFramePr>
          <p:nvPr/>
        </p:nvGraphicFramePr>
        <p:xfrm>
          <a:off x="971600" y="2636912"/>
          <a:ext cx="7704856" cy="2740849"/>
        </p:xfrm>
        <a:graphic>
          <a:graphicData uri="http://schemas.openxmlformats.org/drawingml/2006/table">
            <a:tbl>
              <a:tblPr firstRow="1" bandRow="1">
                <a:tableStyleId>{5C22544A-7EE6-4342-B048-85BDC9FD1C3A}</a:tableStyleId>
              </a:tblPr>
              <a:tblGrid>
                <a:gridCol w="1926214"/>
                <a:gridCol w="1926214"/>
                <a:gridCol w="1926214"/>
                <a:gridCol w="1926214"/>
              </a:tblGrid>
              <a:tr h="454849">
                <a:tc>
                  <a:txBody>
                    <a:bodyPr/>
                    <a:lstStyle/>
                    <a:p>
                      <a:pPr algn="ctr">
                        <a:spcAft>
                          <a:spcPts val="0"/>
                        </a:spcAft>
                      </a:pPr>
                      <a:r>
                        <a:rPr lang="en-US" sz="2000" b="1" dirty="0">
                          <a:latin typeface="Arial"/>
                          <a:ea typeface="Times New Roman"/>
                        </a:rPr>
                        <a:t>Operator</a:t>
                      </a:r>
                      <a:endParaRPr lang="id-ID" sz="2000" dirty="0">
                        <a:latin typeface="Arial"/>
                        <a:ea typeface="Times New Roman"/>
                      </a:endParaRPr>
                    </a:p>
                  </a:txBody>
                  <a:tcPr marL="68580" marR="68580" marT="0" marB="0"/>
                </a:tc>
                <a:tc>
                  <a:txBody>
                    <a:bodyPr/>
                    <a:lstStyle/>
                    <a:p>
                      <a:pPr algn="ctr">
                        <a:spcAft>
                          <a:spcPts val="0"/>
                        </a:spcAft>
                      </a:pPr>
                      <a:r>
                        <a:rPr lang="en-US" sz="2000" b="1" dirty="0" err="1">
                          <a:latin typeface="Arial"/>
                          <a:ea typeface="Times New Roman"/>
                        </a:rPr>
                        <a:t>Mesin</a:t>
                      </a:r>
                      <a:r>
                        <a:rPr lang="en-US" sz="2000" b="1" dirty="0">
                          <a:latin typeface="Arial"/>
                          <a:ea typeface="Times New Roman"/>
                        </a:rPr>
                        <a:t> I</a:t>
                      </a:r>
                      <a:endParaRPr lang="id-ID" sz="2000" dirty="0">
                        <a:latin typeface="Arial"/>
                        <a:ea typeface="Times New Roman"/>
                      </a:endParaRPr>
                    </a:p>
                  </a:txBody>
                  <a:tcPr marL="68580" marR="68580" marT="0" marB="0"/>
                </a:tc>
                <a:tc>
                  <a:txBody>
                    <a:bodyPr/>
                    <a:lstStyle/>
                    <a:p>
                      <a:pPr algn="ctr">
                        <a:spcAft>
                          <a:spcPts val="0"/>
                        </a:spcAft>
                      </a:pPr>
                      <a:r>
                        <a:rPr lang="en-US" sz="2000" b="1">
                          <a:latin typeface="Arial"/>
                          <a:ea typeface="Times New Roman"/>
                        </a:rPr>
                        <a:t>Mesin II</a:t>
                      </a:r>
                      <a:endParaRPr lang="id-ID" sz="2000">
                        <a:latin typeface="Arial"/>
                        <a:ea typeface="Times New Roman"/>
                      </a:endParaRPr>
                    </a:p>
                  </a:txBody>
                  <a:tcPr marL="68580" marR="68580" marT="0" marB="0"/>
                </a:tc>
                <a:tc>
                  <a:txBody>
                    <a:bodyPr/>
                    <a:lstStyle/>
                    <a:p>
                      <a:pPr algn="ctr">
                        <a:spcAft>
                          <a:spcPts val="0"/>
                        </a:spcAft>
                      </a:pPr>
                      <a:r>
                        <a:rPr lang="en-US" sz="2000" b="1" dirty="0" err="1">
                          <a:latin typeface="Arial"/>
                          <a:ea typeface="Times New Roman"/>
                        </a:rPr>
                        <a:t>Mesin</a:t>
                      </a:r>
                      <a:r>
                        <a:rPr lang="en-US" sz="2000" b="1" dirty="0">
                          <a:latin typeface="Arial"/>
                          <a:ea typeface="Times New Roman"/>
                        </a:rPr>
                        <a:t> III</a:t>
                      </a:r>
                      <a:endParaRPr lang="id-ID" sz="2000" dirty="0">
                        <a:latin typeface="Arial"/>
                        <a:ea typeface="Times New Roman"/>
                      </a:endParaRPr>
                    </a:p>
                  </a:txBody>
                  <a:tcPr marL="68580" marR="68580" marT="0" marB="0"/>
                </a:tc>
              </a:tr>
              <a:tr h="454849">
                <a:tc>
                  <a:txBody>
                    <a:bodyPr/>
                    <a:lstStyle/>
                    <a:p>
                      <a:pPr algn="ctr"/>
                      <a:r>
                        <a:rPr lang="id-ID" sz="2400" dirty="0" smtClean="0"/>
                        <a:t>1</a:t>
                      </a:r>
                      <a:endParaRPr lang="id-ID" sz="2400" dirty="0"/>
                    </a:p>
                  </a:txBody>
                  <a:tcPr/>
                </a:tc>
                <a:tc>
                  <a:txBody>
                    <a:bodyPr/>
                    <a:lstStyle/>
                    <a:p>
                      <a:pPr algn="ctr">
                        <a:spcAft>
                          <a:spcPts val="0"/>
                        </a:spcAft>
                      </a:pPr>
                      <a:r>
                        <a:rPr lang="en-US" sz="2400" dirty="0" smtClean="0">
                          <a:latin typeface="Arial"/>
                          <a:ea typeface="Times New Roman"/>
                        </a:rPr>
                        <a:t>53</a:t>
                      </a:r>
                      <a:endParaRPr lang="id-ID" sz="2400" dirty="0">
                        <a:latin typeface="Arial"/>
                        <a:ea typeface="Times New Roman"/>
                      </a:endParaRPr>
                    </a:p>
                  </a:txBody>
                  <a:tcPr marL="68580" marR="68580" marT="0" marB="0"/>
                </a:tc>
                <a:tc>
                  <a:txBody>
                    <a:bodyPr/>
                    <a:lstStyle/>
                    <a:p>
                      <a:pPr algn="ctr">
                        <a:spcAft>
                          <a:spcPts val="0"/>
                        </a:spcAft>
                      </a:pPr>
                      <a:r>
                        <a:rPr lang="en-US" sz="2400" dirty="0" smtClean="0">
                          <a:latin typeface="Arial"/>
                          <a:ea typeface="Times New Roman"/>
                        </a:rPr>
                        <a:t>61</a:t>
                      </a:r>
                      <a:endParaRPr lang="id-ID" sz="2400" dirty="0">
                        <a:latin typeface="Arial"/>
                        <a:ea typeface="Times New Roman"/>
                      </a:endParaRPr>
                    </a:p>
                  </a:txBody>
                  <a:tcPr marL="68580" marR="68580" marT="0" marB="0"/>
                </a:tc>
                <a:tc>
                  <a:txBody>
                    <a:bodyPr/>
                    <a:lstStyle/>
                    <a:p>
                      <a:pPr algn="ctr">
                        <a:spcAft>
                          <a:spcPts val="0"/>
                        </a:spcAft>
                      </a:pPr>
                      <a:r>
                        <a:rPr lang="en-US" sz="2400" dirty="0" smtClean="0">
                          <a:latin typeface="Arial"/>
                          <a:ea typeface="Times New Roman"/>
                        </a:rPr>
                        <a:t>51</a:t>
                      </a:r>
                      <a:endParaRPr lang="id-ID" sz="2400" dirty="0">
                        <a:latin typeface="Arial"/>
                        <a:ea typeface="Times New Roman"/>
                      </a:endParaRPr>
                    </a:p>
                  </a:txBody>
                  <a:tcPr marL="68580" marR="68580" marT="0" marB="0"/>
                </a:tc>
              </a:tr>
              <a:tr h="454849">
                <a:tc>
                  <a:txBody>
                    <a:bodyPr/>
                    <a:lstStyle/>
                    <a:p>
                      <a:pPr algn="ctr"/>
                      <a:r>
                        <a:rPr lang="id-ID" sz="2400" dirty="0" smtClean="0"/>
                        <a:t>2</a:t>
                      </a:r>
                      <a:endParaRPr lang="id-ID" sz="2400" dirty="0"/>
                    </a:p>
                  </a:txBody>
                  <a:tcPr/>
                </a:tc>
                <a:tc>
                  <a:txBody>
                    <a:bodyPr/>
                    <a:lstStyle/>
                    <a:p>
                      <a:pPr algn="ctr"/>
                      <a:r>
                        <a:rPr lang="id-ID" sz="2400" dirty="0" smtClean="0"/>
                        <a:t>47</a:t>
                      </a:r>
                      <a:endParaRPr lang="id-ID" sz="2400" dirty="0"/>
                    </a:p>
                  </a:txBody>
                  <a:tcPr/>
                </a:tc>
                <a:tc>
                  <a:txBody>
                    <a:bodyPr/>
                    <a:lstStyle/>
                    <a:p>
                      <a:pPr algn="ctr"/>
                      <a:r>
                        <a:rPr lang="id-ID" sz="2400" dirty="0" smtClean="0"/>
                        <a:t>55</a:t>
                      </a:r>
                      <a:endParaRPr lang="id-ID" sz="2400" dirty="0"/>
                    </a:p>
                  </a:txBody>
                  <a:tcPr/>
                </a:tc>
                <a:tc>
                  <a:txBody>
                    <a:bodyPr/>
                    <a:lstStyle/>
                    <a:p>
                      <a:pPr algn="ctr"/>
                      <a:r>
                        <a:rPr lang="id-ID" sz="2400" dirty="0" smtClean="0"/>
                        <a:t>51</a:t>
                      </a:r>
                      <a:endParaRPr lang="id-ID" sz="2400" dirty="0"/>
                    </a:p>
                  </a:txBody>
                  <a:tcPr/>
                </a:tc>
              </a:tr>
              <a:tr h="454849">
                <a:tc>
                  <a:txBody>
                    <a:bodyPr/>
                    <a:lstStyle/>
                    <a:p>
                      <a:pPr algn="ctr"/>
                      <a:r>
                        <a:rPr lang="id-ID" sz="2400" dirty="0" smtClean="0"/>
                        <a:t>3</a:t>
                      </a:r>
                      <a:endParaRPr lang="id-ID" sz="2400" dirty="0"/>
                    </a:p>
                  </a:txBody>
                  <a:tcPr/>
                </a:tc>
                <a:tc>
                  <a:txBody>
                    <a:bodyPr/>
                    <a:lstStyle/>
                    <a:p>
                      <a:pPr algn="ctr"/>
                      <a:r>
                        <a:rPr lang="id-ID" sz="2400" dirty="0" smtClean="0"/>
                        <a:t>46</a:t>
                      </a:r>
                      <a:endParaRPr lang="id-ID" sz="2400" dirty="0"/>
                    </a:p>
                  </a:txBody>
                  <a:tcPr/>
                </a:tc>
                <a:tc>
                  <a:txBody>
                    <a:bodyPr/>
                    <a:lstStyle/>
                    <a:p>
                      <a:pPr algn="ctr"/>
                      <a:r>
                        <a:rPr lang="id-ID" sz="2400" dirty="0" smtClean="0"/>
                        <a:t>52</a:t>
                      </a:r>
                      <a:endParaRPr lang="id-ID" sz="2400" dirty="0"/>
                    </a:p>
                  </a:txBody>
                  <a:tcPr/>
                </a:tc>
                <a:tc>
                  <a:txBody>
                    <a:bodyPr/>
                    <a:lstStyle/>
                    <a:p>
                      <a:pPr algn="ctr"/>
                      <a:r>
                        <a:rPr lang="id-ID" sz="2400" dirty="0" smtClean="0"/>
                        <a:t>49</a:t>
                      </a:r>
                      <a:endParaRPr lang="id-ID" sz="2400" dirty="0"/>
                    </a:p>
                  </a:txBody>
                  <a:tcPr/>
                </a:tc>
              </a:tr>
              <a:tr h="454849">
                <a:tc>
                  <a:txBody>
                    <a:bodyPr/>
                    <a:lstStyle/>
                    <a:p>
                      <a:pPr algn="ctr"/>
                      <a:r>
                        <a:rPr lang="id-ID" sz="2400" dirty="0" smtClean="0"/>
                        <a:t>4</a:t>
                      </a:r>
                      <a:endParaRPr lang="id-ID" sz="2400" dirty="0"/>
                    </a:p>
                  </a:txBody>
                  <a:tcPr/>
                </a:tc>
                <a:tc>
                  <a:txBody>
                    <a:bodyPr/>
                    <a:lstStyle/>
                    <a:p>
                      <a:pPr algn="ctr"/>
                      <a:r>
                        <a:rPr lang="id-ID" sz="2400" dirty="0" smtClean="0"/>
                        <a:t>50</a:t>
                      </a:r>
                      <a:endParaRPr lang="id-ID" sz="2400" dirty="0"/>
                    </a:p>
                  </a:txBody>
                  <a:tcPr/>
                </a:tc>
                <a:tc>
                  <a:txBody>
                    <a:bodyPr/>
                    <a:lstStyle/>
                    <a:p>
                      <a:pPr algn="ctr"/>
                      <a:r>
                        <a:rPr lang="id-ID" sz="2400" dirty="0" smtClean="0"/>
                        <a:t>58</a:t>
                      </a:r>
                      <a:endParaRPr lang="id-ID" sz="2400" dirty="0"/>
                    </a:p>
                  </a:txBody>
                  <a:tcPr/>
                </a:tc>
                <a:tc>
                  <a:txBody>
                    <a:bodyPr/>
                    <a:lstStyle/>
                    <a:p>
                      <a:pPr algn="ctr"/>
                      <a:r>
                        <a:rPr lang="id-ID" sz="2400" dirty="0" smtClean="0"/>
                        <a:t>54</a:t>
                      </a:r>
                      <a:endParaRPr lang="id-ID" sz="2400" dirty="0"/>
                    </a:p>
                  </a:txBody>
                  <a:tcPr/>
                </a:tc>
              </a:tr>
              <a:tr h="454849">
                <a:tc>
                  <a:txBody>
                    <a:bodyPr/>
                    <a:lstStyle/>
                    <a:p>
                      <a:pPr algn="ctr"/>
                      <a:r>
                        <a:rPr lang="id-ID" sz="2400" dirty="0" smtClean="0"/>
                        <a:t>5</a:t>
                      </a:r>
                      <a:endParaRPr lang="id-ID" sz="2400" dirty="0"/>
                    </a:p>
                  </a:txBody>
                  <a:tcPr/>
                </a:tc>
                <a:tc>
                  <a:txBody>
                    <a:bodyPr/>
                    <a:lstStyle/>
                    <a:p>
                      <a:pPr algn="ctr"/>
                      <a:r>
                        <a:rPr lang="id-ID" sz="2400" dirty="0" smtClean="0"/>
                        <a:t>49</a:t>
                      </a:r>
                      <a:endParaRPr lang="id-ID" sz="2400" dirty="0"/>
                    </a:p>
                  </a:txBody>
                  <a:tcPr/>
                </a:tc>
                <a:tc>
                  <a:txBody>
                    <a:bodyPr/>
                    <a:lstStyle/>
                    <a:p>
                      <a:pPr algn="ctr"/>
                      <a:r>
                        <a:rPr lang="id-ID" sz="2400" dirty="0" smtClean="0"/>
                        <a:t>54</a:t>
                      </a:r>
                      <a:endParaRPr lang="id-ID" sz="2400" dirty="0"/>
                    </a:p>
                  </a:txBody>
                  <a:tcPr/>
                </a:tc>
                <a:tc>
                  <a:txBody>
                    <a:bodyPr/>
                    <a:lstStyle/>
                    <a:p>
                      <a:pPr algn="ctr"/>
                      <a:r>
                        <a:rPr lang="id-ID" sz="2400" dirty="0" smtClean="0"/>
                        <a:t>50</a:t>
                      </a:r>
                      <a:endParaRPr lang="id-ID" sz="2400" dirty="0"/>
                    </a:p>
                  </a:txBody>
                  <a:tcPr/>
                </a:tc>
              </a:tr>
            </a:tbl>
          </a:graphicData>
        </a:graphic>
      </p:graphicFrame>
      <p:sp>
        <p:nvSpPr>
          <p:cNvPr id="5" name="Title 1"/>
          <p:cNvSpPr txBox="1">
            <a:spLocks/>
          </p:cNvSpPr>
          <p:nvPr/>
        </p:nvSpPr>
        <p:spPr>
          <a:xfrm>
            <a:off x="609600" y="5675238"/>
            <a:ext cx="8229600" cy="850106"/>
          </a:xfrm>
          <a:prstGeom prst="rect">
            <a:avLst/>
          </a:prstGeom>
        </p:spPr>
        <p:txBody>
          <a:bodyPr vert="horz" lIns="91440" tIns="45720" rIns="91440" bIns="45720" rtlCol="0" anchor="ctr">
            <a:normAutofit fontScale="92500" lnSpcReduction="10000"/>
          </a:bodyPr>
          <a:lstStyle/>
          <a:p>
            <a:pPr lvl="0" algn="just">
              <a:spcBef>
                <a:spcPct val="0"/>
              </a:spcBef>
            </a:pPr>
            <a:r>
              <a:rPr lang="en-US" sz="2800" dirty="0" err="1"/>
              <a:t>Ujilah</a:t>
            </a:r>
            <a:r>
              <a:rPr lang="en-US" sz="2800" dirty="0"/>
              <a:t> </a:t>
            </a:r>
            <a:r>
              <a:rPr lang="en-US" sz="2800" dirty="0" err="1"/>
              <a:t>dengan</a:t>
            </a:r>
            <a:r>
              <a:rPr lang="en-US" sz="2800" dirty="0"/>
              <a:t> </a:t>
            </a:r>
            <a:r>
              <a:rPr lang="en-US" sz="2800" dirty="0" err="1"/>
              <a:t>taraf</a:t>
            </a:r>
            <a:r>
              <a:rPr lang="en-US" sz="2800" dirty="0"/>
              <a:t> </a:t>
            </a:r>
            <a:r>
              <a:rPr lang="en-US" sz="2800" dirty="0" err="1"/>
              <a:t>nyata</a:t>
            </a:r>
            <a:r>
              <a:rPr lang="en-US" sz="2800" dirty="0"/>
              <a:t> 5%, </a:t>
            </a:r>
            <a:r>
              <a:rPr lang="en-US" sz="2800" dirty="0" err="1"/>
              <a:t>apakah</a:t>
            </a:r>
            <a:r>
              <a:rPr lang="en-US" sz="2800" dirty="0"/>
              <a:t> rata-rata </a:t>
            </a:r>
            <a:r>
              <a:rPr lang="en-US" sz="2800" dirty="0" err="1"/>
              <a:t>produktivitas</a:t>
            </a:r>
            <a:r>
              <a:rPr lang="en-US" sz="2800" dirty="0"/>
              <a:t> </a:t>
            </a:r>
            <a:r>
              <a:rPr lang="en-US" sz="2800" dirty="0" err="1"/>
              <a:t>ketiga</a:t>
            </a:r>
            <a:r>
              <a:rPr lang="en-US" sz="2800" dirty="0"/>
              <a:t> </a:t>
            </a:r>
            <a:r>
              <a:rPr lang="en-US" sz="2800" dirty="0" err="1"/>
              <a:t>merk</a:t>
            </a:r>
            <a:r>
              <a:rPr lang="en-US" sz="2800" dirty="0"/>
              <a:t> </a:t>
            </a:r>
            <a:r>
              <a:rPr lang="en-US" sz="2800" dirty="0" err="1"/>
              <a:t>mesin</a:t>
            </a:r>
            <a:r>
              <a:rPr lang="en-US" sz="2800" dirty="0"/>
              <a:t> </a:t>
            </a:r>
            <a:r>
              <a:rPr lang="en-US" sz="2800" dirty="0" err="1"/>
              <a:t>tersebut</a:t>
            </a:r>
            <a:r>
              <a:rPr lang="en-US" sz="2800" dirty="0"/>
              <a:t> </a:t>
            </a:r>
            <a:r>
              <a:rPr lang="en-US" sz="2800" dirty="0" err="1"/>
              <a:t>tidak</a:t>
            </a:r>
            <a:r>
              <a:rPr lang="en-US" sz="2800" dirty="0"/>
              <a:t> </a:t>
            </a:r>
            <a:r>
              <a:rPr lang="en-US" sz="2800" dirty="0" err="1"/>
              <a:t>berbeda</a:t>
            </a:r>
            <a:r>
              <a:rPr lang="en-US" sz="2800" dirty="0"/>
              <a:t> ?</a:t>
            </a:r>
            <a:endParaRPr kumimoji="0" lang="id-ID" sz="28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id-ID" sz="2800" b="1" dirty="0" smtClean="0"/>
              <a:t>Jawab</a:t>
            </a:r>
            <a:endParaRPr lang="id-ID" sz="2800" dirty="0"/>
          </a:p>
        </p:txBody>
      </p:sp>
      <p:sp>
        <p:nvSpPr>
          <p:cNvPr id="3" name="Content Placeholder 2"/>
          <p:cNvSpPr>
            <a:spLocks noGrp="1"/>
          </p:cNvSpPr>
          <p:nvPr>
            <p:ph idx="1"/>
          </p:nvPr>
        </p:nvSpPr>
        <p:spPr>
          <a:xfrm>
            <a:off x="457200" y="908720"/>
            <a:ext cx="8229600" cy="5616624"/>
          </a:xfrm>
        </p:spPr>
        <p:txBody>
          <a:bodyPr>
            <a:normAutofit/>
          </a:bodyPr>
          <a:lstStyle/>
          <a:p>
            <a:pPr marL="344488" lvl="1">
              <a:buNone/>
            </a:pPr>
            <a:r>
              <a:rPr lang="id-ID" dirty="0" smtClean="0"/>
              <a:t>1) </a:t>
            </a:r>
            <a:r>
              <a:rPr lang="en-US" dirty="0" smtClean="0"/>
              <a:t>Ho :</a:t>
            </a:r>
            <a:r>
              <a:rPr lang="id-ID" dirty="0" smtClean="0"/>
              <a:t> </a:t>
            </a:r>
            <a:r>
              <a:rPr lang="en-US" dirty="0" smtClean="0">
                <a:sym typeface="Symbol"/>
              </a:rPr>
              <a:t></a:t>
            </a:r>
            <a:r>
              <a:rPr lang="en-US" baseline="-25000" dirty="0" smtClean="0"/>
              <a:t>1</a:t>
            </a:r>
            <a:r>
              <a:rPr lang="en-US" dirty="0" smtClean="0"/>
              <a:t> = </a:t>
            </a:r>
            <a:r>
              <a:rPr lang="en-US" dirty="0" smtClean="0">
                <a:sym typeface="Symbol"/>
              </a:rPr>
              <a:t></a:t>
            </a:r>
            <a:r>
              <a:rPr lang="en-US" baseline="-25000" dirty="0" smtClean="0"/>
              <a:t>2</a:t>
            </a:r>
            <a:r>
              <a:rPr lang="en-US" dirty="0" smtClean="0"/>
              <a:t> = </a:t>
            </a:r>
            <a:r>
              <a:rPr lang="en-US" dirty="0" smtClean="0">
                <a:sym typeface="Symbol"/>
              </a:rPr>
              <a:t></a:t>
            </a:r>
            <a:r>
              <a:rPr lang="en-US" baseline="-25000" dirty="0" smtClean="0"/>
              <a:t>3</a:t>
            </a:r>
            <a:endParaRPr lang="id-ID" dirty="0" smtClean="0"/>
          </a:p>
          <a:p>
            <a:pPr>
              <a:buNone/>
            </a:pPr>
            <a:r>
              <a:rPr lang="id-ID" sz="2800" dirty="0" smtClean="0"/>
              <a:t>	 </a:t>
            </a:r>
            <a:r>
              <a:rPr lang="en-US" sz="2800" dirty="0" smtClean="0"/>
              <a:t>Hi 	:</a:t>
            </a:r>
            <a:r>
              <a:rPr lang="id-ID" sz="2800" dirty="0" smtClean="0"/>
              <a:t> </a:t>
            </a:r>
            <a:r>
              <a:rPr lang="en-US" sz="2800" dirty="0" err="1" smtClean="0"/>
              <a:t>Satu</a:t>
            </a:r>
            <a:r>
              <a:rPr lang="en-US" sz="2800" dirty="0" smtClean="0"/>
              <a:t> </a:t>
            </a:r>
            <a:r>
              <a:rPr lang="en-US" sz="2800" dirty="0" err="1" smtClean="0"/>
              <a:t>atau</a:t>
            </a:r>
            <a:r>
              <a:rPr lang="en-US" sz="2800" dirty="0" smtClean="0"/>
              <a:t> </a:t>
            </a:r>
            <a:r>
              <a:rPr lang="en-US" sz="2800" dirty="0" err="1" smtClean="0"/>
              <a:t>beberapa</a:t>
            </a:r>
            <a:r>
              <a:rPr lang="en-US" sz="2800" dirty="0" smtClean="0"/>
              <a:t> </a:t>
            </a:r>
            <a:r>
              <a:rPr lang="en-US" sz="2800" dirty="0" smtClean="0">
                <a:sym typeface="Symbol"/>
              </a:rPr>
              <a:t></a:t>
            </a:r>
            <a:r>
              <a:rPr lang="en-US" sz="2800" dirty="0" smtClean="0"/>
              <a:t> </a:t>
            </a:r>
            <a:r>
              <a:rPr lang="en-US" sz="2800" dirty="0" err="1" smtClean="0"/>
              <a:t>berbeda</a:t>
            </a:r>
            <a:r>
              <a:rPr lang="en-US" sz="2800" dirty="0" smtClean="0"/>
              <a:t> </a:t>
            </a:r>
            <a:r>
              <a:rPr lang="en-US" sz="2800" dirty="0" err="1" smtClean="0"/>
              <a:t>dari</a:t>
            </a:r>
            <a:r>
              <a:rPr lang="en-US" sz="2800" dirty="0" smtClean="0"/>
              <a:t> </a:t>
            </a:r>
            <a:r>
              <a:rPr lang="en-US" sz="2800" dirty="0" smtClean="0">
                <a:sym typeface="Symbol"/>
              </a:rPr>
              <a:t></a:t>
            </a:r>
            <a:r>
              <a:rPr lang="en-US" sz="2800" dirty="0" smtClean="0"/>
              <a:t> </a:t>
            </a:r>
            <a:r>
              <a:rPr lang="id-ID" sz="2800" dirty="0" smtClean="0"/>
              <a:t> </a:t>
            </a:r>
            <a:r>
              <a:rPr lang="en-US" sz="2800" dirty="0" err="1" smtClean="0"/>
              <a:t>lainnya</a:t>
            </a:r>
            <a:endParaRPr lang="id-ID" sz="2800" dirty="0" smtClean="0"/>
          </a:p>
          <a:p>
            <a:pPr>
              <a:buNone/>
            </a:pPr>
            <a:r>
              <a:rPr lang="id-ID" sz="2800" dirty="0" smtClean="0">
                <a:sym typeface="Symbol"/>
              </a:rPr>
              <a:t>		</a:t>
            </a:r>
            <a:r>
              <a:rPr lang="en-US" sz="2800" dirty="0" smtClean="0">
                <a:sym typeface="Symbol"/>
              </a:rPr>
              <a:t></a:t>
            </a:r>
            <a:r>
              <a:rPr lang="en-US" sz="2800" dirty="0" smtClean="0"/>
              <a:t> </a:t>
            </a:r>
            <a:r>
              <a:rPr lang="en-US" sz="2800" dirty="0" err="1" smtClean="0"/>
              <a:t>disini</a:t>
            </a:r>
            <a:r>
              <a:rPr lang="en-US" sz="2800" dirty="0" smtClean="0"/>
              <a:t> </a:t>
            </a:r>
            <a:r>
              <a:rPr lang="en-US" sz="2800" dirty="0" err="1" smtClean="0"/>
              <a:t>mewakili</a:t>
            </a:r>
            <a:r>
              <a:rPr lang="en-US" sz="2800" dirty="0" smtClean="0"/>
              <a:t> rata-rata </a:t>
            </a:r>
            <a:r>
              <a:rPr lang="en-US" sz="2800" dirty="0" err="1" smtClean="0"/>
              <a:t>produktivitas</a:t>
            </a:r>
            <a:r>
              <a:rPr lang="en-US" sz="2800" dirty="0" smtClean="0"/>
              <a:t> </a:t>
            </a:r>
            <a:r>
              <a:rPr lang="id-ID" sz="2800" dirty="0" smtClean="0"/>
              <a:t>	</a:t>
            </a:r>
            <a:r>
              <a:rPr lang="en-US" sz="2800" dirty="0" err="1" smtClean="0"/>
              <a:t>populasi</a:t>
            </a:r>
            <a:r>
              <a:rPr lang="en-US" sz="2800" dirty="0" smtClean="0"/>
              <a:t> </a:t>
            </a:r>
            <a:r>
              <a:rPr lang="en-US" sz="2800" dirty="0" err="1" smtClean="0"/>
              <a:t>mesin</a:t>
            </a:r>
            <a:endParaRPr lang="id-ID" sz="2800" dirty="0" smtClean="0"/>
          </a:p>
          <a:p>
            <a:pPr>
              <a:buNone/>
            </a:pPr>
            <a:r>
              <a:rPr lang="id-ID" sz="2800" dirty="0" smtClean="0"/>
              <a:t>2) </a:t>
            </a:r>
            <a:r>
              <a:rPr lang="en-US" sz="2800" dirty="0" err="1" smtClean="0"/>
              <a:t>Menentukan</a:t>
            </a:r>
            <a:r>
              <a:rPr lang="en-US" sz="2800" dirty="0" smtClean="0"/>
              <a:t> </a:t>
            </a:r>
            <a:r>
              <a:rPr lang="en-US" sz="2800" dirty="0" err="1" smtClean="0"/>
              <a:t>daerah</a:t>
            </a:r>
            <a:r>
              <a:rPr lang="en-US" sz="2800" dirty="0" smtClean="0"/>
              <a:t> </a:t>
            </a:r>
            <a:r>
              <a:rPr lang="en-US" sz="2800" dirty="0" err="1" smtClean="0"/>
              <a:t>penerimaan</a:t>
            </a:r>
            <a:r>
              <a:rPr lang="en-US" sz="2800" dirty="0" smtClean="0"/>
              <a:t> Ho </a:t>
            </a:r>
            <a:r>
              <a:rPr lang="en-US" sz="2800" dirty="0" err="1" smtClean="0"/>
              <a:t>dan</a:t>
            </a:r>
            <a:r>
              <a:rPr lang="en-US" sz="2800" dirty="0" smtClean="0"/>
              <a:t> Hi</a:t>
            </a:r>
            <a:endParaRPr lang="id-ID" sz="2800" dirty="0" smtClean="0"/>
          </a:p>
          <a:p>
            <a:pPr>
              <a:buNone/>
            </a:pPr>
            <a:r>
              <a:rPr lang="id-ID" sz="2800" dirty="0" smtClean="0"/>
              <a:t>	</a:t>
            </a:r>
            <a:r>
              <a:rPr lang="en-US" sz="2800" dirty="0" err="1" smtClean="0"/>
              <a:t>Terlebih</a:t>
            </a:r>
            <a:r>
              <a:rPr lang="en-US" sz="2800" dirty="0" smtClean="0"/>
              <a:t> </a:t>
            </a:r>
            <a:r>
              <a:rPr lang="en-US" sz="2800" dirty="0" err="1" smtClean="0"/>
              <a:t>dahulu</a:t>
            </a:r>
            <a:r>
              <a:rPr lang="en-US" sz="2800" dirty="0" smtClean="0"/>
              <a:t> </a:t>
            </a:r>
            <a:r>
              <a:rPr lang="en-US" sz="2800" dirty="0" err="1" smtClean="0"/>
              <a:t>menghitung</a:t>
            </a:r>
            <a:r>
              <a:rPr lang="en-US" sz="2800" dirty="0" smtClean="0"/>
              <a:t> degree of freedom :</a:t>
            </a:r>
            <a:endParaRPr lang="id-ID" sz="2800" dirty="0" smtClean="0"/>
          </a:p>
          <a:p>
            <a:pPr>
              <a:buNone/>
            </a:pPr>
            <a:r>
              <a:rPr lang="id-ID" sz="2800" dirty="0" smtClean="0"/>
              <a:t>	</a:t>
            </a:r>
            <a:r>
              <a:rPr lang="en-US" sz="2800" dirty="0" smtClean="0"/>
              <a:t>Numerator = k – 1 = 3 – 1 = 2</a:t>
            </a:r>
            <a:endParaRPr lang="id-ID" sz="2800" dirty="0" smtClean="0"/>
          </a:p>
          <a:p>
            <a:pPr>
              <a:buNone/>
            </a:pPr>
            <a:r>
              <a:rPr lang="id-ID" sz="2800" dirty="0" smtClean="0"/>
              <a:t>	</a:t>
            </a:r>
            <a:r>
              <a:rPr lang="en-US" sz="2800" dirty="0" smtClean="0"/>
              <a:t>Denominator = (k – 1) (n – 1) = (3 – 1) (5 – 1) = 8</a:t>
            </a:r>
            <a:endParaRPr lang="id-ID"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id-ID" sz="2800" b="1" dirty="0" smtClean="0"/>
              <a:t>Jawab</a:t>
            </a:r>
            <a:endParaRPr lang="id-ID" sz="2800" dirty="0"/>
          </a:p>
        </p:txBody>
      </p:sp>
      <p:sp>
        <p:nvSpPr>
          <p:cNvPr id="3" name="Content Placeholder 2"/>
          <p:cNvSpPr>
            <a:spLocks noGrp="1"/>
          </p:cNvSpPr>
          <p:nvPr>
            <p:ph idx="1"/>
          </p:nvPr>
        </p:nvSpPr>
        <p:spPr>
          <a:xfrm>
            <a:off x="457200" y="908720"/>
            <a:ext cx="8229600" cy="5616624"/>
          </a:xfrm>
        </p:spPr>
        <p:txBody>
          <a:bodyPr>
            <a:normAutofit/>
          </a:bodyPr>
          <a:lstStyle/>
          <a:p>
            <a:pPr marL="344488" lvl="1">
              <a:buNone/>
            </a:pPr>
            <a:r>
              <a:rPr lang="id-ID" sz="3200" dirty="0" smtClean="0"/>
              <a:t>3) </a:t>
            </a:r>
            <a:r>
              <a:rPr lang="en-US" sz="3200" dirty="0" err="1" smtClean="0"/>
              <a:t>Menghitung</a:t>
            </a:r>
            <a:r>
              <a:rPr lang="en-US" sz="3200" dirty="0" smtClean="0"/>
              <a:t> F-ratio</a:t>
            </a:r>
            <a:endParaRPr lang="id-ID" sz="3200" dirty="0" smtClean="0"/>
          </a:p>
          <a:p>
            <a:pPr>
              <a:buNone/>
            </a:pPr>
            <a:r>
              <a:rPr lang="id-ID" dirty="0" smtClean="0"/>
              <a:t>	</a:t>
            </a:r>
            <a:r>
              <a:rPr lang="en-US" dirty="0" err="1" smtClean="0"/>
              <a:t>Sesuai</a:t>
            </a:r>
            <a:r>
              <a:rPr lang="en-US" dirty="0" smtClean="0"/>
              <a:t> </a:t>
            </a:r>
            <a:r>
              <a:rPr lang="en-US" dirty="0" err="1" smtClean="0"/>
              <a:t>dengan</a:t>
            </a:r>
            <a:r>
              <a:rPr lang="en-US" dirty="0" smtClean="0"/>
              <a:t> </a:t>
            </a:r>
            <a:r>
              <a:rPr lang="en-US" dirty="0" err="1" smtClean="0"/>
              <a:t>rumusan</a:t>
            </a:r>
            <a:r>
              <a:rPr lang="en-US" dirty="0" smtClean="0"/>
              <a:t> </a:t>
            </a:r>
            <a:r>
              <a:rPr lang="en-US" dirty="0" err="1" smtClean="0"/>
              <a:t>pada</a:t>
            </a:r>
            <a:r>
              <a:rPr lang="en-US" dirty="0" smtClean="0"/>
              <a:t> </a:t>
            </a:r>
            <a:r>
              <a:rPr lang="en-US" dirty="0" err="1" smtClean="0"/>
              <a:t>tabel</a:t>
            </a:r>
            <a:r>
              <a:rPr lang="en-US" dirty="0" smtClean="0"/>
              <a:t> Two Way </a:t>
            </a:r>
            <a:r>
              <a:rPr lang="en-US" dirty="0" err="1" smtClean="0"/>
              <a:t>Anova</a:t>
            </a:r>
            <a:r>
              <a:rPr lang="en-US" dirty="0" smtClean="0"/>
              <a:t> </a:t>
            </a:r>
            <a:r>
              <a:rPr lang="en-US" dirty="0" err="1" smtClean="0"/>
              <a:t>mula-mula</a:t>
            </a:r>
            <a:r>
              <a:rPr lang="en-US" dirty="0" smtClean="0"/>
              <a:t> </a:t>
            </a:r>
            <a:r>
              <a:rPr lang="en-US" dirty="0" err="1" smtClean="0"/>
              <a:t>harus</a:t>
            </a:r>
            <a:r>
              <a:rPr lang="en-US" dirty="0" smtClean="0"/>
              <a:t> </a:t>
            </a:r>
            <a:r>
              <a:rPr lang="en-US" dirty="0" err="1" smtClean="0"/>
              <a:t>dicari</a:t>
            </a:r>
            <a:r>
              <a:rPr lang="en-US" dirty="0" smtClean="0"/>
              <a:t> </a:t>
            </a:r>
            <a:r>
              <a:rPr lang="en-US" dirty="0" err="1" smtClean="0"/>
              <a:t>dulu</a:t>
            </a:r>
            <a:r>
              <a:rPr lang="en-US" dirty="0" smtClean="0"/>
              <a:t> </a:t>
            </a:r>
            <a:r>
              <a:rPr lang="en-US" dirty="0" err="1" smtClean="0"/>
              <a:t>nilai-nila</a:t>
            </a:r>
            <a:r>
              <a:rPr lang="en-US" dirty="0" smtClean="0"/>
              <a:t> :</a:t>
            </a:r>
            <a:endParaRPr lang="id-ID" dirty="0" smtClean="0"/>
          </a:p>
          <a:p>
            <a:pPr>
              <a:buNone/>
            </a:pPr>
            <a:r>
              <a:rPr lang="id-ID" dirty="0" smtClean="0"/>
              <a:t>	</a:t>
            </a:r>
            <a:r>
              <a:rPr lang="en-US" dirty="0" err="1" smtClean="0"/>
              <a:t>MS</a:t>
            </a:r>
            <a:r>
              <a:rPr lang="en-US" baseline="-25000" dirty="0" err="1" smtClean="0"/>
              <a:t>cols</a:t>
            </a:r>
            <a:r>
              <a:rPr lang="en-US" dirty="0" smtClean="0"/>
              <a:t>, </a:t>
            </a:r>
            <a:r>
              <a:rPr lang="en-US" dirty="0" err="1" smtClean="0"/>
              <a:t>MS</a:t>
            </a:r>
            <a:r>
              <a:rPr lang="en-US" baseline="-25000" dirty="0" err="1" smtClean="0"/>
              <a:t>rows</a:t>
            </a:r>
            <a:r>
              <a:rPr lang="en-US" dirty="0" smtClean="0"/>
              <a:t>, </a:t>
            </a:r>
            <a:r>
              <a:rPr lang="en-US" dirty="0" err="1" smtClean="0"/>
              <a:t>MS</a:t>
            </a:r>
            <a:r>
              <a:rPr lang="en-US" baseline="-25000" dirty="0" err="1" smtClean="0"/>
              <a:t>res</a:t>
            </a:r>
            <a:r>
              <a:rPr lang="en-US" dirty="0" smtClean="0"/>
              <a:t>.</a:t>
            </a:r>
            <a:endParaRPr lang="id-ID" dirty="0" smtClean="0"/>
          </a:p>
          <a:p>
            <a:pPr>
              <a:buNone/>
            </a:pPr>
            <a:r>
              <a:rPr lang="id-ID" dirty="0" smtClean="0"/>
              <a:t>	</a:t>
            </a:r>
            <a:r>
              <a:rPr lang="en-US" dirty="0" err="1" smtClean="0"/>
              <a:t>MS</a:t>
            </a:r>
            <a:r>
              <a:rPr lang="en-US" baseline="-25000" dirty="0" err="1" smtClean="0"/>
              <a:t>cols</a:t>
            </a:r>
            <a:r>
              <a:rPr lang="en-US" dirty="0" smtClean="0"/>
              <a:t> = </a:t>
            </a:r>
            <a:endParaRPr lang="id-ID" dirty="0" smtClean="0"/>
          </a:p>
          <a:p>
            <a:pPr>
              <a:buNone/>
            </a:pPr>
            <a:r>
              <a:rPr lang="id-ID" dirty="0" smtClean="0"/>
              <a:t>	</a:t>
            </a:r>
          </a:p>
          <a:p>
            <a:pPr>
              <a:buNone/>
            </a:pPr>
            <a:r>
              <a:rPr lang="id-ID" dirty="0" smtClean="0"/>
              <a:t>	</a:t>
            </a:r>
            <a:r>
              <a:rPr lang="en-US" dirty="0" err="1" smtClean="0"/>
              <a:t>SS</a:t>
            </a:r>
            <a:r>
              <a:rPr lang="en-US" baseline="-25000" dirty="0" err="1" smtClean="0"/>
              <a:t>clos</a:t>
            </a:r>
            <a:r>
              <a:rPr lang="en-US" dirty="0" smtClean="0"/>
              <a:t> = </a:t>
            </a:r>
            <a:endParaRPr lang="id-ID" dirty="0" smtClean="0"/>
          </a:p>
          <a:p>
            <a:pPr>
              <a:buNone/>
            </a:pPr>
            <a:r>
              <a:rPr lang="id-ID" dirty="0" smtClean="0"/>
              <a:t>	</a:t>
            </a:r>
            <a:r>
              <a:rPr lang="en-US" dirty="0" smtClean="0"/>
              <a:t>r = </a:t>
            </a:r>
            <a:r>
              <a:rPr lang="en-US" dirty="0" err="1" smtClean="0"/>
              <a:t>banyak</a:t>
            </a:r>
            <a:r>
              <a:rPr lang="en-US" dirty="0" smtClean="0"/>
              <a:t> </a:t>
            </a:r>
            <a:r>
              <a:rPr lang="en-US" dirty="0" err="1" smtClean="0"/>
              <a:t>baris</a:t>
            </a:r>
            <a:endParaRPr lang="id-ID" dirty="0" smtClean="0"/>
          </a:p>
          <a:p>
            <a:pPr>
              <a:buNone/>
            </a:pPr>
            <a:r>
              <a:rPr lang="id-ID" dirty="0" smtClean="0"/>
              <a:t>	</a:t>
            </a:r>
            <a:r>
              <a:rPr lang="en-US" dirty="0" smtClean="0"/>
              <a:t>c = </a:t>
            </a:r>
            <a:r>
              <a:rPr lang="en-US" dirty="0" err="1" smtClean="0"/>
              <a:t>banyak</a:t>
            </a:r>
            <a:r>
              <a:rPr lang="en-US" dirty="0" smtClean="0"/>
              <a:t> </a:t>
            </a:r>
            <a:r>
              <a:rPr lang="en-US" dirty="0" err="1" smtClean="0"/>
              <a:t>kolom</a:t>
            </a:r>
            <a:endParaRPr lang="id-ID" dirty="0"/>
          </a:p>
        </p:txBody>
      </p:sp>
      <p:graphicFrame>
        <p:nvGraphicFramePr>
          <p:cNvPr id="1026" name="Object 2"/>
          <p:cNvGraphicFramePr>
            <a:graphicFrameLocks noChangeAspect="1"/>
          </p:cNvGraphicFramePr>
          <p:nvPr/>
        </p:nvGraphicFramePr>
        <p:xfrm>
          <a:off x="2339752" y="3212976"/>
          <a:ext cx="6048672" cy="705322"/>
        </p:xfrm>
        <a:graphic>
          <a:graphicData uri="http://schemas.openxmlformats.org/presentationml/2006/ole">
            <p:oleObj spid="_x0000_s1026" name="Equation" r:id="rId3" imgW="3593880" imgH="419040" progId="Equation.3">
              <p:embed/>
            </p:oleObj>
          </a:graphicData>
        </a:graphic>
      </p:graphicFrame>
      <p:graphicFrame>
        <p:nvGraphicFramePr>
          <p:cNvPr id="1027" name="Object 3"/>
          <p:cNvGraphicFramePr>
            <a:graphicFrameLocks noChangeAspect="1"/>
          </p:cNvGraphicFramePr>
          <p:nvPr/>
        </p:nvGraphicFramePr>
        <p:xfrm>
          <a:off x="2051720" y="4148066"/>
          <a:ext cx="1656184" cy="793102"/>
        </p:xfrm>
        <a:graphic>
          <a:graphicData uri="http://schemas.openxmlformats.org/presentationml/2006/ole">
            <p:oleObj spid="_x0000_s1027" name="Equation" r:id="rId4" imgW="901440" imgH="4316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en-US" sz="2800" dirty="0" err="1" smtClean="0"/>
              <a:t>Untuk</a:t>
            </a:r>
            <a:r>
              <a:rPr lang="en-US" sz="2800" dirty="0" smtClean="0"/>
              <a:t> </a:t>
            </a:r>
            <a:r>
              <a:rPr lang="en-US" sz="2800" dirty="0" err="1" smtClean="0"/>
              <a:t>mencari</a:t>
            </a:r>
            <a:r>
              <a:rPr lang="en-US" sz="2800" dirty="0" smtClean="0"/>
              <a:t> </a:t>
            </a:r>
            <a:r>
              <a:rPr lang="en-US" sz="2800" dirty="0" err="1" smtClean="0"/>
              <a:t>MS</a:t>
            </a:r>
            <a:r>
              <a:rPr lang="en-US" sz="2800" baseline="-25000" dirty="0" err="1" smtClean="0"/>
              <a:t>rows</a:t>
            </a:r>
            <a:r>
              <a:rPr lang="en-US" sz="2800" dirty="0" smtClean="0"/>
              <a:t>, </a:t>
            </a:r>
            <a:r>
              <a:rPr lang="en-US" sz="2800" dirty="0" err="1" smtClean="0"/>
              <a:t>persoalan</a:t>
            </a:r>
            <a:r>
              <a:rPr lang="en-US" sz="2800" dirty="0" smtClean="0"/>
              <a:t> </a:t>
            </a:r>
            <a:r>
              <a:rPr lang="en-US" sz="2800" dirty="0" err="1" smtClean="0"/>
              <a:t>disajikan</a:t>
            </a:r>
            <a:r>
              <a:rPr lang="en-US" sz="2800" dirty="0" smtClean="0"/>
              <a:t> </a:t>
            </a:r>
            <a:r>
              <a:rPr lang="en-US" sz="2800" dirty="0" err="1" smtClean="0"/>
              <a:t>kembali</a:t>
            </a:r>
            <a:r>
              <a:rPr lang="en-US" sz="2800" dirty="0" smtClean="0"/>
              <a:t> :</a:t>
            </a:r>
            <a:endParaRPr lang="id-ID" sz="2800" dirty="0"/>
          </a:p>
        </p:txBody>
      </p:sp>
      <p:sp>
        <p:nvSpPr>
          <p:cNvPr id="5" name="Title 1"/>
          <p:cNvSpPr txBox="1">
            <a:spLocks/>
          </p:cNvSpPr>
          <p:nvPr/>
        </p:nvSpPr>
        <p:spPr>
          <a:xfrm>
            <a:off x="609600" y="5675238"/>
            <a:ext cx="8229600" cy="850106"/>
          </a:xfrm>
          <a:prstGeom prst="rect">
            <a:avLst/>
          </a:prstGeom>
        </p:spPr>
        <p:txBody>
          <a:bodyPr vert="horz" lIns="91440" tIns="45720" rIns="91440" bIns="45720" rtlCol="0" anchor="ctr">
            <a:normAutofit/>
          </a:bodyPr>
          <a:lstStyle/>
          <a:p>
            <a:pPr lvl="0" algn="just">
              <a:spcBef>
                <a:spcPct val="0"/>
              </a:spcBef>
            </a:pPr>
            <a:r>
              <a:rPr lang="en-US" sz="2800" dirty="0" smtClean="0"/>
              <a:t>Rata-Rata Operator I =</a:t>
            </a:r>
            <a:r>
              <a:rPr lang="id-ID" sz="2800" dirty="0" smtClean="0"/>
              <a:t> </a:t>
            </a:r>
            <a:endParaRPr kumimoji="0" lang="id-ID"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6" name="Table 5"/>
          <p:cNvGraphicFramePr>
            <a:graphicFrameLocks noGrp="1"/>
          </p:cNvGraphicFramePr>
          <p:nvPr/>
        </p:nvGraphicFramePr>
        <p:xfrm>
          <a:off x="611560" y="980728"/>
          <a:ext cx="7848870" cy="4259912"/>
        </p:xfrm>
        <a:graphic>
          <a:graphicData uri="http://schemas.openxmlformats.org/drawingml/2006/table">
            <a:tbl>
              <a:tblPr firstRow="1" bandRow="1">
                <a:tableStyleId>{5C22544A-7EE6-4342-B048-85BDC9FD1C3A}</a:tableStyleId>
              </a:tblPr>
              <a:tblGrid>
                <a:gridCol w="1569774"/>
                <a:gridCol w="1569774"/>
                <a:gridCol w="1569774"/>
                <a:gridCol w="1569774"/>
                <a:gridCol w="1569774"/>
              </a:tblGrid>
              <a:tr h="504056">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latin typeface="Arial"/>
                          <a:ea typeface="Times New Roman"/>
                        </a:rPr>
                        <a:t>Operator</a:t>
                      </a:r>
                      <a:endParaRPr lang="id-ID" sz="2400" dirty="0" smtClean="0">
                        <a:latin typeface="Arial"/>
                        <a:ea typeface="Times New Roman"/>
                      </a:endParaRPr>
                    </a:p>
                    <a:p>
                      <a:pPr algn="ctr"/>
                      <a:endParaRPr lang="id-ID" sz="2400" dirty="0"/>
                    </a:p>
                  </a:txBody>
                  <a:tcPr/>
                </a:tc>
                <a:tc gridSpan="3">
                  <a:txBody>
                    <a:bodyPr/>
                    <a:lstStyle/>
                    <a:p>
                      <a:pPr algn="ctr"/>
                      <a:r>
                        <a:rPr lang="id-ID" sz="2400" dirty="0" smtClean="0"/>
                        <a:t>Mesin</a:t>
                      </a:r>
                      <a:endParaRPr lang="id-ID" sz="2400" dirty="0"/>
                    </a:p>
                  </a:txBody>
                  <a:tcPr/>
                </a:tc>
                <a:tc hMerge="1">
                  <a:txBody>
                    <a:bodyPr/>
                    <a:lstStyle/>
                    <a:p>
                      <a:endParaRPr lang="id-ID" dirty="0"/>
                    </a:p>
                  </a:txBody>
                  <a:tcPr/>
                </a:tc>
                <a:tc hMerge="1">
                  <a:txBody>
                    <a:bodyPr/>
                    <a:lstStyle/>
                    <a:p>
                      <a:endParaRPr lang="id-ID" dirty="0"/>
                    </a:p>
                  </a:txBody>
                  <a:tcPr/>
                </a:tc>
                <a:tc rowSpan="2">
                  <a:txBody>
                    <a:bodyPr/>
                    <a:lstStyle/>
                    <a:p>
                      <a:pPr algn="ctr"/>
                      <a:r>
                        <a:rPr lang="id-ID" sz="2400" dirty="0" smtClean="0"/>
                        <a:t>Rata-Rata</a:t>
                      </a:r>
                      <a:r>
                        <a:rPr lang="id-ID" sz="2400" baseline="0" dirty="0" smtClean="0"/>
                        <a:t> Operator</a:t>
                      </a:r>
                      <a:endParaRPr lang="id-ID" sz="2400" dirty="0"/>
                    </a:p>
                  </a:txBody>
                  <a:tcPr/>
                </a:tc>
              </a:tr>
              <a:tr h="504056">
                <a:tc vMerge="1">
                  <a:txBody>
                    <a:bodyPr/>
                    <a:lstStyle/>
                    <a:p>
                      <a:endParaRPr lang="id-ID" dirty="0"/>
                    </a:p>
                  </a:txBody>
                  <a:tcPr/>
                </a:tc>
                <a:tc>
                  <a:txBody>
                    <a:bodyPr/>
                    <a:lstStyle/>
                    <a:p>
                      <a:pPr algn="ctr"/>
                      <a:r>
                        <a:rPr lang="id-ID" sz="2400" dirty="0" smtClean="0"/>
                        <a:t>I</a:t>
                      </a:r>
                      <a:endParaRPr lang="id-ID" sz="2400" dirty="0"/>
                    </a:p>
                  </a:txBody>
                  <a:tcPr/>
                </a:tc>
                <a:tc>
                  <a:txBody>
                    <a:bodyPr/>
                    <a:lstStyle/>
                    <a:p>
                      <a:pPr algn="ctr"/>
                      <a:r>
                        <a:rPr lang="id-ID" sz="2400" dirty="0" smtClean="0"/>
                        <a:t>II</a:t>
                      </a:r>
                      <a:endParaRPr lang="id-ID" sz="2400" dirty="0"/>
                    </a:p>
                  </a:txBody>
                  <a:tcPr/>
                </a:tc>
                <a:tc>
                  <a:txBody>
                    <a:bodyPr/>
                    <a:lstStyle/>
                    <a:p>
                      <a:pPr algn="ctr"/>
                      <a:r>
                        <a:rPr lang="id-ID" sz="2400" dirty="0" smtClean="0"/>
                        <a:t>III</a:t>
                      </a:r>
                      <a:endParaRPr lang="id-ID" sz="2400" dirty="0"/>
                    </a:p>
                  </a:txBody>
                  <a:tcPr/>
                </a:tc>
                <a:tc vMerge="1">
                  <a:txBody>
                    <a:bodyPr/>
                    <a:lstStyle/>
                    <a:p>
                      <a:endParaRPr lang="id-ID" dirty="0"/>
                    </a:p>
                  </a:txBody>
                  <a:tcPr/>
                </a:tc>
              </a:tr>
              <a:tr h="504056">
                <a:tc>
                  <a:txBody>
                    <a:bodyPr/>
                    <a:lstStyle/>
                    <a:p>
                      <a:pPr algn="ctr"/>
                      <a:r>
                        <a:rPr lang="id-ID" sz="2400" dirty="0" smtClean="0"/>
                        <a:t>1</a:t>
                      </a:r>
                      <a:endParaRPr lang="id-ID" sz="2400" dirty="0"/>
                    </a:p>
                  </a:txBody>
                  <a:tcPr/>
                </a:tc>
                <a:tc>
                  <a:txBody>
                    <a:bodyPr/>
                    <a:lstStyle/>
                    <a:p>
                      <a:pPr algn="ctr">
                        <a:spcAft>
                          <a:spcPts val="0"/>
                        </a:spcAft>
                      </a:pPr>
                      <a:r>
                        <a:rPr lang="en-US" sz="2400" dirty="0" smtClean="0">
                          <a:latin typeface="Arial"/>
                          <a:ea typeface="Times New Roman"/>
                        </a:rPr>
                        <a:t>53</a:t>
                      </a:r>
                      <a:endParaRPr lang="id-ID" sz="2400" dirty="0">
                        <a:latin typeface="Arial"/>
                        <a:ea typeface="Times New Roman"/>
                      </a:endParaRPr>
                    </a:p>
                  </a:txBody>
                  <a:tcPr marL="68580" marR="68580" marT="0" marB="0"/>
                </a:tc>
                <a:tc>
                  <a:txBody>
                    <a:bodyPr/>
                    <a:lstStyle/>
                    <a:p>
                      <a:pPr algn="ctr">
                        <a:spcAft>
                          <a:spcPts val="0"/>
                        </a:spcAft>
                      </a:pPr>
                      <a:r>
                        <a:rPr lang="en-US" sz="2400" dirty="0" smtClean="0">
                          <a:latin typeface="Arial"/>
                          <a:ea typeface="Times New Roman"/>
                        </a:rPr>
                        <a:t>61</a:t>
                      </a:r>
                      <a:endParaRPr lang="id-ID" sz="2400" dirty="0">
                        <a:latin typeface="Arial"/>
                        <a:ea typeface="Times New Roman"/>
                      </a:endParaRPr>
                    </a:p>
                  </a:txBody>
                  <a:tcPr marL="68580" marR="68580" marT="0" marB="0"/>
                </a:tc>
                <a:tc>
                  <a:txBody>
                    <a:bodyPr/>
                    <a:lstStyle/>
                    <a:p>
                      <a:pPr algn="ctr">
                        <a:spcAft>
                          <a:spcPts val="0"/>
                        </a:spcAft>
                      </a:pPr>
                      <a:r>
                        <a:rPr lang="en-US" sz="2400" dirty="0" smtClean="0">
                          <a:latin typeface="Arial"/>
                          <a:ea typeface="Times New Roman"/>
                        </a:rPr>
                        <a:t>51</a:t>
                      </a:r>
                      <a:endParaRPr lang="id-ID" sz="2400" dirty="0">
                        <a:latin typeface="Arial"/>
                        <a:ea typeface="Times New Roman"/>
                      </a:endParaRPr>
                    </a:p>
                  </a:txBody>
                  <a:tcPr marL="68580" marR="68580" marT="0" marB="0"/>
                </a:tc>
                <a:tc>
                  <a:txBody>
                    <a:bodyPr/>
                    <a:lstStyle/>
                    <a:p>
                      <a:pPr algn="ctr"/>
                      <a:r>
                        <a:rPr lang="id-ID" sz="2400" dirty="0" smtClean="0"/>
                        <a:t>55</a:t>
                      </a:r>
                      <a:endParaRPr lang="id-ID" sz="2400" dirty="0"/>
                    </a:p>
                  </a:txBody>
                  <a:tcPr/>
                </a:tc>
              </a:tr>
              <a:tr h="504056">
                <a:tc>
                  <a:txBody>
                    <a:bodyPr/>
                    <a:lstStyle/>
                    <a:p>
                      <a:pPr algn="ctr"/>
                      <a:r>
                        <a:rPr lang="id-ID" sz="2400" dirty="0" smtClean="0"/>
                        <a:t>2</a:t>
                      </a:r>
                      <a:endParaRPr lang="id-ID" sz="2400" dirty="0"/>
                    </a:p>
                  </a:txBody>
                  <a:tcPr/>
                </a:tc>
                <a:tc>
                  <a:txBody>
                    <a:bodyPr/>
                    <a:lstStyle/>
                    <a:p>
                      <a:pPr algn="ctr"/>
                      <a:r>
                        <a:rPr lang="id-ID" sz="2400" dirty="0" smtClean="0"/>
                        <a:t>47</a:t>
                      </a:r>
                      <a:endParaRPr lang="id-ID" sz="2400" dirty="0"/>
                    </a:p>
                  </a:txBody>
                  <a:tcPr/>
                </a:tc>
                <a:tc>
                  <a:txBody>
                    <a:bodyPr/>
                    <a:lstStyle/>
                    <a:p>
                      <a:pPr algn="ctr"/>
                      <a:r>
                        <a:rPr lang="id-ID" sz="2400" dirty="0" smtClean="0"/>
                        <a:t>55</a:t>
                      </a:r>
                      <a:endParaRPr lang="id-ID" sz="2400" dirty="0"/>
                    </a:p>
                  </a:txBody>
                  <a:tcPr/>
                </a:tc>
                <a:tc>
                  <a:txBody>
                    <a:bodyPr/>
                    <a:lstStyle/>
                    <a:p>
                      <a:pPr algn="ctr"/>
                      <a:r>
                        <a:rPr lang="id-ID" sz="2400" dirty="0" smtClean="0"/>
                        <a:t>51</a:t>
                      </a:r>
                      <a:endParaRPr lang="id-ID" sz="2400" dirty="0"/>
                    </a:p>
                  </a:txBody>
                  <a:tcPr/>
                </a:tc>
                <a:tc>
                  <a:txBody>
                    <a:bodyPr/>
                    <a:lstStyle/>
                    <a:p>
                      <a:pPr algn="ctr"/>
                      <a:r>
                        <a:rPr lang="id-ID" sz="2400" dirty="0" smtClean="0"/>
                        <a:t>51</a:t>
                      </a:r>
                      <a:endParaRPr lang="id-ID" sz="2400" dirty="0"/>
                    </a:p>
                  </a:txBody>
                  <a:tcPr/>
                </a:tc>
              </a:tr>
              <a:tr h="504056">
                <a:tc>
                  <a:txBody>
                    <a:bodyPr/>
                    <a:lstStyle/>
                    <a:p>
                      <a:pPr algn="ctr"/>
                      <a:r>
                        <a:rPr lang="id-ID" sz="2400" dirty="0" smtClean="0"/>
                        <a:t>3</a:t>
                      </a:r>
                      <a:endParaRPr lang="id-ID" sz="2400" dirty="0"/>
                    </a:p>
                  </a:txBody>
                  <a:tcPr/>
                </a:tc>
                <a:tc>
                  <a:txBody>
                    <a:bodyPr/>
                    <a:lstStyle/>
                    <a:p>
                      <a:pPr algn="ctr"/>
                      <a:r>
                        <a:rPr lang="id-ID" sz="2400" dirty="0" smtClean="0"/>
                        <a:t>46</a:t>
                      </a:r>
                      <a:endParaRPr lang="id-ID" sz="2400" dirty="0"/>
                    </a:p>
                  </a:txBody>
                  <a:tcPr/>
                </a:tc>
                <a:tc>
                  <a:txBody>
                    <a:bodyPr/>
                    <a:lstStyle/>
                    <a:p>
                      <a:pPr algn="ctr"/>
                      <a:r>
                        <a:rPr lang="id-ID" sz="2400" dirty="0" smtClean="0"/>
                        <a:t>52</a:t>
                      </a:r>
                      <a:endParaRPr lang="id-ID" sz="2400" dirty="0"/>
                    </a:p>
                  </a:txBody>
                  <a:tcPr/>
                </a:tc>
                <a:tc>
                  <a:txBody>
                    <a:bodyPr/>
                    <a:lstStyle/>
                    <a:p>
                      <a:pPr algn="ctr"/>
                      <a:r>
                        <a:rPr lang="id-ID" sz="2400" dirty="0" smtClean="0"/>
                        <a:t>49</a:t>
                      </a:r>
                      <a:endParaRPr lang="id-ID" sz="2400" dirty="0"/>
                    </a:p>
                  </a:txBody>
                  <a:tcPr/>
                </a:tc>
                <a:tc>
                  <a:txBody>
                    <a:bodyPr/>
                    <a:lstStyle/>
                    <a:p>
                      <a:pPr algn="ctr"/>
                      <a:r>
                        <a:rPr lang="id-ID" sz="2400" dirty="0" smtClean="0"/>
                        <a:t>49</a:t>
                      </a:r>
                      <a:endParaRPr lang="id-ID" sz="2400" dirty="0"/>
                    </a:p>
                  </a:txBody>
                  <a:tcPr/>
                </a:tc>
              </a:tr>
              <a:tr h="504056">
                <a:tc>
                  <a:txBody>
                    <a:bodyPr/>
                    <a:lstStyle/>
                    <a:p>
                      <a:pPr algn="ctr"/>
                      <a:r>
                        <a:rPr lang="id-ID" sz="2400" dirty="0" smtClean="0"/>
                        <a:t>4</a:t>
                      </a:r>
                      <a:endParaRPr lang="id-ID" sz="2400" dirty="0"/>
                    </a:p>
                  </a:txBody>
                  <a:tcPr/>
                </a:tc>
                <a:tc>
                  <a:txBody>
                    <a:bodyPr/>
                    <a:lstStyle/>
                    <a:p>
                      <a:pPr algn="ctr"/>
                      <a:r>
                        <a:rPr lang="id-ID" sz="2400" dirty="0" smtClean="0"/>
                        <a:t>50</a:t>
                      </a:r>
                      <a:endParaRPr lang="id-ID" sz="2400" dirty="0"/>
                    </a:p>
                  </a:txBody>
                  <a:tcPr/>
                </a:tc>
                <a:tc>
                  <a:txBody>
                    <a:bodyPr/>
                    <a:lstStyle/>
                    <a:p>
                      <a:pPr algn="ctr"/>
                      <a:r>
                        <a:rPr lang="id-ID" sz="2400" dirty="0" smtClean="0"/>
                        <a:t>58</a:t>
                      </a:r>
                      <a:endParaRPr lang="id-ID" sz="2400" dirty="0"/>
                    </a:p>
                  </a:txBody>
                  <a:tcPr/>
                </a:tc>
                <a:tc>
                  <a:txBody>
                    <a:bodyPr/>
                    <a:lstStyle/>
                    <a:p>
                      <a:pPr algn="ctr"/>
                      <a:r>
                        <a:rPr lang="id-ID" sz="2400" dirty="0" smtClean="0"/>
                        <a:t>54</a:t>
                      </a:r>
                      <a:endParaRPr lang="id-ID" sz="2400" dirty="0"/>
                    </a:p>
                  </a:txBody>
                  <a:tcPr/>
                </a:tc>
                <a:tc>
                  <a:txBody>
                    <a:bodyPr/>
                    <a:lstStyle/>
                    <a:p>
                      <a:pPr algn="ctr"/>
                      <a:r>
                        <a:rPr lang="id-ID" sz="2400" dirty="0" smtClean="0"/>
                        <a:t>54</a:t>
                      </a:r>
                      <a:endParaRPr lang="id-ID" sz="2400" dirty="0"/>
                    </a:p>
                  </a:txBody>
                  <a:tcPr/>
                </a:tc>
              </a:tr>
              <a:tr h="504056">
                <a:tc>
                  <a:txBody>
                    <a:bodyPr/>
                    <a:lstStyle/>
                    <a:p>
                      <a:pPr algn="ctr"/>
                      <a:r>
                        <a:rPr lang="id-ID" sz="2400" dirty="0" smtClean="0"/>
                        <a:t>5</a:t>
                      </a:r>
                      <a:endParaRPr lang="id-ID" sz="2400" dirty="0"/>
                    </a:p>
                  </a:txBody>
                  <a:tcPr/>
                </a:tc>
                <a:tc>
                  <a:txBody>
                    <a:bodyPr/>
                    <a:lstStyle/>
                    <a:p>
                      <a:pPr algn="ctr"/>
                      <a:r>
                        <a:rPr lang="id-ID" sz="2400" dirty="0" smtClean="0"/>
                        <a:t>49</a:t>
                      </a:r>
                      <a:endParaRPr lang="id-ID" sz="2400" dirty="0"/>
                    </a:p>
                  </a:txBody>
                  <a:tcPr/>
                </a:tc>
                <a:tc>
                  <a:txBody>
                    <a:bodyPr/>
                    <a:lstStyle/>
                    <a:p>
                      <a:pPr algn="ctr"/>
                      <a:r>
                        <a:rPr lang="id-ID" sz="2400" dirty="0" smtClean="0"/>
                        <a:t>54</a:t>
                      </a:r>
                      <a:endParaRPr lang="id-ID" sz="2400" dirty="0"/>
                    </a:p>
                  </a:txBody>
                  <a:tcPr/>
                </a:tc>
                <a:tc>
                  <a:txBody>
                    <a:bodyPr/>
                    <a:lstStyle/>
                    <a:p>
                      <a:pPr algn="ctr"/>
                      <a:r>
                        <a:rPr lang="id-ID" sz="2400" dirty="0" smtClean="0"/>
                        <a:t>50</a:t>
                      </a:r>
                      <a:endParaRPr lang="id-ID" sz="2400" dirty="0"/>
                    </a:p>
                  </a:txBody>
                  <a:tcPr/>
                </a:tc>
                <a:tc>
                  <a:txBody>
                    <a:bodyPr/>
                    <a:lstStyle/>
                    <a:p>
                      <a:pPr algn="ctr"/>
                      <a:r>
                        <a:rPr lang="id-ID" sz="2400" dirty="0" smtClean="0"/>
                        <a:t>51</a:t>
                      </a:r>
                      <a:endParaRPr lang="id-ID" sz="2400" dirty="0"/>
                    </a:p>
                  </a:txBody>
                  <a:tcPr/>
                </a:tc>
              </a:tr>
              <a:tr h="504056">
                <a:tc>
                  <a:txBody>
                    <a:bodyPr/>
                    <a:lstStyle/>
                    <a:p>
                      <a:pPr algn="ctr">
                        <a:spcAft>
                          <a:spcPts val="0"/>
                        </a:spcAft>
                      </a:pPr>
                      <a:r>
                        <a:rPr lang="en-US" sz="2400" b="1" dirty="0">
                          <a:latin typeface="Times New Roman"/>
                        </a:rPr>
                        <a:t>Rata-Rata </a:t>
                      </a:r>
                      <a:r>
                        <a:rPr lang="en-US" sz="2400" b="1" dirty="0" err="1">
                          <a:latin typeface="Times New Roman"/>
                        </a:rPr>
                        <a:t>Mesin</a:t>
                      </a:r>
                      <a:endParaRPr lang="id-ID" sz="2400" b="1" dirty="0">
                        <a:latin typeface="Times New Roman"/>
                      </a:endParaRPr>
                    </a:p>
                  </a:txBody>
                  <a:tcPr marL="68580" marR="68580" marT="0" marB="0"/>
                </a:tc>
                <a:tc>
                  <a:txBody>
                    <a:bodyPr/>
                    <a:lstStyle/>
                    <a:p>
                      <a:pPr algn="ctr">
                        <a:spcAft>
                          <a:spcPts val="0"/>
                        </a:spcAft>
                      </a:pPr>
                      <a:r>
                        <a:rPr lang="en-US" sz="2400" dirty="0">
                          <a:latin typeface="Arial"/>
                          <a:ea typeface="Times New Roman"/>
                        </a:rPr>
                        <a:t>49</a:t>
                      </a:r>
                      <a:endParaRPr lang="id-ID" sz="2400" dirty="0">
                        <a:latin typeface="Arial"/>
                        <a:ea typeface="Times New Roman"/>
                      </a:endParaRPr>
                    </a:p>
                  </a:txBody>
                  <a:tcPr marL="68580" marR="68580" marT="0" marB="0" anchor="ctr"/>
                </a:tc>
                <a:tc>
                  <a:txBody>
                    <a:bodyPr/>
                    <a:lstStyle/>
                    <a:p>
                      <a:pPr algn="ctr">
                        <a:spcAft>
                          <a:spcPts val="0"/>
                        </a:spcAft>
                      </a:pPr>
                      <a:r>
                        <a:rPr lang="en-US" sz="2400" dirty="0">
                          <a:latin typeface="Arial"/>
                          <a:ea typeface="Times New Roman"/>
                        </a:rPr>
                        <a:t>56</a:t>
                      </a:r>
                      <a:endParaRPr lang="id-ID" sz="2400" dirty="0">
                        <a:latin typeface="Arial"/>
                        <a:ea typeface="Times New Roman"/>
                      </a:endParaRPr>
                    </a:p>
                  </a:txBody>
                  <a:tcPr marL="68580" marR="68580" marT="0" marB="0" anchor="ctr"/>
                </a:tc>
                <a:tc>
                  <a:txBody>
                    <a:bodyPr/>
                    <a:lstStyle/>
                    <a:p>
                      <a:pPr algn="ctr">
                        <a:spcAft>
                          <a:spcPts val="0"/>
                        </a:spcAft>
                      </a:pPr>
                      <a:r>
                        <a:rPr lang="en-US" sz="2400" dirty="0">
                          <a:latin typeface="Arial"/>
                          <a:ea typeface="Times New Roman"/>
                        </a:rPr>
                        <a:t>51</a:t>
                      </a:r>
                      <a:endParaRPr lang="id-ID" sz="2400" dirty="0">
                        <a:latin typeface="Arial"/>
                        <a:ea typeface="Times New Roman"/>
                      </a:endParaRPr>
                    </a:p>
                  </a:txBody>
                  <a:tcPr marL="68580" marR="68580" marT="0" marB="0" anchor="ctr"/>
                </a:tc>
                <a:tc>
                  <a:txBody>
                    <a:bodyPr/>
                    <a:lstStyle/>
                    <a:p>
                      <a:pPr algn="ctr">
                        <a:spcAft>
                          <a:spcPts val="0"/>
                        </a:spcAft>
                      </a:pPr>
                      <a:r>
                        <a:rPr lang="en-US" sz="2400" dirty="0">
                          <a:latin typeface="Arial"/>
                          <a:ea typeface="Times New Roman"/>
                        </a:rPr>
                        <a:t>X = 52</a:t>
                      </a:r>
                      <a:endParaRPr lang="id-ID" sz="2400" dirty="0">
                        <a:latin typeface="Arial"/>
                        <a:ea typeface="Times New Roman"/>
                      </a:endParaRPr>
                    </a:p>
                  </a:txBody>
                  <a:tcPr marL="68580" marR="68580" marT="0" marB="0" anchor="ctr"/>
                </a:tc>
              </a:tr>
            </a:tbl>
          </a:graphicData>
        </a:graphic>
      </p:graphicFrame>
      <p:cxnSp>
        <p:nvCxnSpPr>
          <p:cNvPr id="8" name="Straight Connector 7"/>
          <p:cNvCxnSpPr/>
          <p:nvPr/>
        </p:nvCxnSpPr>
        <p:spPr>
          <a:xfrm>
            <a:off x="7164288" y="4653136"/>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164288" y="4581128"/>
            <a:ext cx="36004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50" name="Object 2"/>
          <p:cNvGraphicFramePr>
            <a:graphicFrameLocks noChangeAspect="1"/>
          </p:cNvGraphicFramePr>
          <p:nvPr/>
        </p:nvGraphicFramePr>
        <p:xfrm>
          <a:off x="4237980" y="5557315"/>
          <a:ext cx="2206228" cy="824013"/>
        </p:xfrm>
        <a:graphic>
          <a:graphicData uri="http://schemas.openxmlformats.org/presentationml/2006/ole">
            <p:oleObj spid="_x0000_s2050" name="Equation" r:id="rId3" imgW="1054080" imgH="39348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09600" y="620688"/>
            <a:ext cx="8229600" cy="850106"/>
          </a:xfrm>
          <a:prstGeom prst="rect">
            <a:avLst/>
          </a:prstGeom>
        </p:spPr>
        <p:txBody>
          <a:bodyPr vert="horz" lIns="91440" tIns="45720" rIns="91440" bIns="45720" rtlCol="0" anchor="ctr">
            <a:normAutofit/>
          </a:bodyPr>
          <a:lstStyle/>
          <a:p>
            <a:pPr lvl="0" algn="just">
              <a:spcBef>
                <a:spcPct val="0"/>
              </a:spcBef>
            </a:pPr>
            <a:r>
              <a:rPr lang="en-US" sz="2800" dirty="0" smtClean="0"/>
              <a:t>Rata-Rata Operator II =</a:t>
            </a:r>
            <a:r>
              <a:rPr lang="id-ID" sz="2800" dirty="0" smtClean="0"/>
              <a:t> </a:t>
            </a:r>
            <a:endParaRPr kumimoji="0" lang="id-ID"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3075" name="Object 3"/>
          <p:cNvGraphicFramePr>
            <a:graphicFrameLocks noChangeAspect="1"/>
          </p:cNvGraphicFramePr>
          <p:nvPr/>
        </p:nvGraphicFramePr>
        <p:xfrm>
          <a:off x="4172857" y="692696"/>
          <a:ext cx="2775407" cy="988938"/>
        </p:xfrm>
        <a:graphic>
          <a:graphicData uri="http://schemas.openxmlformats.org/presentationml/2006/ole">
            <p:oleObj spid="_x0000_s3075" name="Equation" r:id="rId3" imgW="1104840" imgH="393480" progId="Equation.3">
              <p:embed/>
            </p:oleObj>
          </a:graphicData>
        </a:graphic>
      </p:graphicFrame>
      <p:sp>
        <p:nvSpPr>
          <p:cNvPr id="11" name="Title 1"/>
          <p:cNvSpPr txBox="1">
            <a:spLocks/>
          </p:cNvSpPr>
          <p:nvPr/>
        </p:nvSpPr>
        <p:spPr>
          <a:xfrm>
            <a:off x="762000" y="2132856"/>
            <a:ext cx="7914456" cy="792088"/>
          </a:xfrm>
          <a:prstGeom prst="rect">
            <a:avLst/>
          </a:prstGeom>
        </p:spPr>
        <p:txBody>
          <a:bodyPr vert="horz" lIns="91440" tIns="45720" rIns="91440" bIns="45720" rtlCol="0" anchor="ctr">
            <a:normAutofit fontScale="92500" lnSpcReduction="20000"/>
          </a:bodyPr>
          <a:lstStyle/>
          <a:p>
            <a:pPr lvl="0" algn="just">
              <a:spcBef>
                <a:spcPct val="0"/>
              </a:spcBef>
            </a:pPr>
            <a:r>
              <a:rPr lang="en-US" sz="2800" dirty="0" err="1" smtClean="0"/>
              <a:t>Demikian</a:t>
            </a:r>
            <a:r>
              <a:rPr lang="en-US" sz="2800" dirty="0" smtClean="0"/>
              <a:t> </a:t>
            </a:r>
            <a:r>
              <a:rPr lang="en-US" sz="2800" dirty="0" err="1" smtClean="0"/>
              <a:t>seterusnya</a:t>
            </a:r>
            <a:r>
              <a:rPr lang="en-US" sz="2800" dirty="0" smtClean="0"/>
              <a:t>, </a:t>
            </a:r>
            <a:r>
              <a:rPr lang="en-US" sz="2800" dirty="0" err="1" smtClean="0"/>
              <a:t>sehingga</a:t>
            </a:r>
            <a:r>
              <a:rPr lang="en-US" sz="2800" dirty="0" smtClean="0"/>
              <a:t> </a:t>
            </a:r>
            <a:r>
              <a:rPr lang="en-US" sz="2800" dirty="0" err="1" smtClean="0"/>
              <a:t>didapatkan</a:t>
            </a:r>
            <a:r>
              <a:rPr lang="en-US" sz="2800" dirty="0" smtClean="0"/>
              <a:t> rata-rata </a:t>
            </a:r>
            <a:r>
              <a:rPr lang="en-US" sz="2800" dirty="0" err="1" smtClean="0"/>
              <a:t>kelima</a:t>
            </a:r>
            <a:r>
              <a:rPr lang="en-US" sz="2800" dirty="0" smtClean="0"/>
              <a:t> operator.</a:t>
            </a:r>
            <a:r>
              <a:rPr lang="id-ID" sz="2800" dirty="0" smtClean="0"/>
              <a:t> </a:t>
            </a:r>
            <a:endParaRPr kumimoji="0" lang="id-ID"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4" name="Title 1"/>
          <p:cNvSpPr txBox="1">
            <a:spLocks/>
          </p:cNvSpPr>
          <p:nvPr/>
        </p:nvSpPr>
        <p:spPr>
          <a:xfrm>
            <a:off x="755576" y="3068960"/>
            <a:ext cx="7914456" cy="792088"/>
          </a:xfrm>
          <a:prstGeom prst="rect">
            <a:avLst/>
          </a:prstGeom>
        </p:spPr>
        <p:txBody>
          <a:bodyPr vert="horz" lIns="91440" tIns="45720" rIns="91440" bIns="45720" rtlCol="0" anchor="ctr">
            <a:normAutofit fontScale="92500"/>
          </a:bodyPr>
          <a:lstStyle/>
          <a:p>
            <a:pPr lvl="0" algn="just">
              <a:spcBef>
                <a:spcPct val="0"/>
              </a:spcBef>
            </a:pPr>
            <a:r>
              <a:rPr lang="en-US" sz="2800" dirty="0" err="1" smtClean="0"/>
              <a:t>Kemudian</a:t>
            </a:r>
            <a:r>
              <a:rPr lang="en-US" sz="2800" dirty="0" smtClean="0"/>
              <a:t>  (rata-rata </a:t>
            </a:r>
            <a:r>
              <a:rPr lang="en-US" sz="2800" dirty="0" err="1" smtClean="0"/>
              <a:t>dari</a:t>
            </a:r>
            <a:r>
              <a:rPr lang="en-US" sz="2800" dirty="0" smtClean="0"/>
              <a:t> rata-rata) </a:t>
            </a:r>
            <a:r>
              <a:rPr lang="en-US" sz="2800" dirty="0" err="1" smtClean="0"/>
              <a:t>dapar</a:t>
            </a:r>
            <a:r>
              <a:rPr lang="en-US" sz="2800" dirty="0" smtClean="0"/>
              <a:t> </a:t>
            </a:r>
            <a:r>
              <a:rPr lang="en-US" sz="2800" dirty="0" err="1" smtClean="0"/>
              <a:t>dicari</a:t>
            </a:r>
            <a:r>
              <a:rPr lang="en-US" sz="2800" dirty="0" smtClean="0"/>
              <a:t> </a:t>
            </a:r>
            <a:r>
              <a:rPr lang="en-US" sz="2800" dirty="0" err="1" smtClean="0"/>
              <a:t>dengan</a:t>
            </a:r>
            <a:r>
              <a:rPr lang="en-US" sz="2800" dirty="0" smtClean="0"/>
              <a:t> :</a:t>
            </a:r>
            <a:endParaRPr kumimoji="0" lang="id-ID" sz="28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3079" name="Object 7"/>
          <p:cNvGraphicFramePr>
            <a:graphicFrameLocks noChangeAspect="1"/>
          </p:cNvGraphicFramePr>
          <p:nvPr/>
        </p:nvGraphicFramePr>
        <p:xfrm>
          <a:off x="1475657" y="4006146"/>
          <a:ext cx="4320479" cy="1007029"/>
        </p:xfrm>
        <a:graphic>
          <a:graphicData uri="http://schemas.openxmlformats.org/presentationml/2006/ole">
            <p:oleObj spid="_x0000_s3079" name="Equation" r:id="rId4" imgW="1688760" imgH="39348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endParaRPr lang="id-ID" dirty="0" smtClean="0"/>
          </a:p>
          <a:p>
            <a:r>
              <a:rPr lang="en-US" dirty="0" err="1" smtClean="0"/>
              <a:t>SS</a:t>
            </a:r>
            <a:r>
              <a:rPr lang="en-US" baseline="-25000" dirty="0" err="1" smtClean="0"/>
              <a:t>rows</a:t>
            </a:r>
            <a:r>
              <a:rPr lang="en-US" dirty="0" smtClean="0"/>
              <a:t> = </a:t>
            </a:r>
            <a:r>
              <a:rPr lang="id-ID" dirty="0" smtClean="0"/>
              <a:t>C.</a:t>
            </a:r>
            <a:r>
              <a:rPr lang="en-US" dirty="0" smtClean="0"/>
              <a:t> </a:t>
            </a:r>
            <a:endParaRPr lang="id-ID" dirty="0" smtClean="0"/>
          </a:p>
          <a:p>
            <a:pPr>
              <a:buNone/>
            </a:pPr>
            <a:r>
              <a:rPr lang="id-ID" dirty="0" smtClean="0"/>
              <a:t>	</a:t>
            </a:r>
          </a:p>
          <a:p>
            <a:pPr>
              <a:buNone/>
            </a:pPr>
            <a:r>
              <a:rPr lang="id-ID" dirty="0" smtClean="0"/>
              <a:t>	</a:t>
            </a:r>
            <a:r>
              <a:rPr lang="en-US" dirty="0" err="1" smtClean="0"/>
              <a:t>SS</a:t>
            </a:r>
            <a:r>
              <a:rPr lang="en-US" baseline="-25000" dirty="0" err="1" smtClean="0"/>
              <a:t>rows</a:t>
            </a:r>
            <a:r>
              <a:rPr lang="en-US" dirty="0" smtClean="0"/>
              <a:t> 	=</a:t>
            </a:r>
            <a:r>
              <a:rPr lang="id-ID" dirty="0" smtClean="0"/>
              <a:t>3.(</a:t>
            </a:r>
            <a:r>
              <a:rPr lang="en-US" dirty="0" smtClean="0"/>
              <a:t>(55 – 52)</a:t>
            </a:r>
            <a:r>
              <a:rPr lang="en-US" baseline="30000" dirty="0" smtClean="0"/>
              <a:t>2</a:t>
            </a:r>
            <a:r>
              <a:rPr lang="en-US" dirty="0" smtClean="0"/>
              <a:t> + (51 – 52)</a:t>
            </a:r>
            <a:r>
              <a:rPr lang="en-US" baseline="30000" dirty="0" smtClean="0"/>
              <a:t>2</a:t>
            </a:r>
            <a:r>
              <a:rPr lang="en-US" dirty="0" smtClean="0"/>
              <a:t> + (49 – 52)</a:t>
            </a:r>
            <a:r>
              <a:rPr lang="en-US" baseline="30000" dirty="0" smtClean="0"/>
              <a:t>2</a:t>
            </a:r>
            <a:r>
              <a:rPr lang="en-US" dirty="0" smtClean="0"/>
              <a:t> </a:t>
            </a:r>
            <a:r>
              <a:rPr lang="id-ID" dirty="0" smtClean="0"/>
              <a:t>		   </a:t>
            </a:r>
            <a:r>
              <a:rPr lang="en-US" dirty="0" smtClean="0"/>
              <a:t>+ (54 – 52)</a:t>
            </a:r>
            <a:r>
              <a:rPr lang="en-US" baseline="30000" dirty="0" smtClean="0"/>
              <a:t>2</a:t>
            </a:r>
            <a:r>
              <a:rPr lang="en-US" dirty="0" smtClean="0"/>
              <a:t> + (51 – 52)</a:t>
            </a:r>
            <a:r>
              <a:rPr lang="en-US" baseline="30000" dirty="0" smtClean="0"/>
              <a:t>2</a:t>
            </a:r>
            <a:r>
              <a:rPr lang="id-ID" dirty="0" smtClean="0"/>
              <a:t>) </a:t>
            </a:r>
            <a:r>
              <a:rPr lang="en-US" dirty="0" smtClean="0"/>
              <a:t>= 72</a:t>
            </a:r>
            <a:endParaRPr lang="id-ID" dirty="0" smtClean="0"/>
          </a:p>
          <a:p>
            <a:endParaRPr lang="id-ID" dirty="0" smtClean="0"/>
          </a:p>
          <a:p>
            <a:r>
              <a:rPr lang="en-US" dirty="0" err="1" smtClean="0"/>
              <a:t>MS</a:t>
            </a:r>
            <a:r>
              <a:rPr lang="en-US" baseline="-25000" dirty="0" err="1" smtClean="0"/>
              <a:t>rows</a:t>
            </a:r>
            <a:r>
              <a:rPr lang="en-US" dirty="0" smtClean="0"/>
              <a:t> = </a:t>
            </a:r>
            <a:endParaRPr lang="id-ID" dirty="0" smtClean="0"/>
          </a:p>
          <a:p>
            <a:endParaRPr lang="id-ID" dirty="0" smtClean="0"/>
          </a:p>
          <a:p>
            <a:r>
              <a:rPr lang="en-US" dirty="0" err="1" smtClean="0"/>
              <a:t>MS</a:t>
            </a:r>
            <a:r>
              <a:rPr lang="en-US" baseline="-25000" dirty="0" err="1" smtClean="0"/>
              <a:t>rows</a:t>
            </a:r>
            <a:r>
              <a:rPr lang="en-US" dirty="0" smtClean="0"/>
              <a:t> =</a:t>
            </a:r>
            <a:r>
              <a:rPr lang="id-ID" dirty="0" smtClean="0"/>
              <a:t> </a:t>
            </a:r>
            <a:endParaRPr lang="id-ID" dirty="0"/>
          </a:p>
        </p:txBody>
      </p:sp>
      <p:graphicFrame>
        <p:nvGraphicFramePr>
          <p:cNvPr id="22530" name="Object 2"/>
          <p:cNvGraphicFramePr>
            <a:graphicFrameLocks noChangeAspect="1"/>
          </p:cNvGraphicFramePr>
          <p:nvPr/>
        </p:nvGraphicFramePr>
        <p:xfrm>
          <a:off x="2411760" y="548680"/>
          <a:ext cx="2032729" cy="1151880"/>
        </p:xfrm>
        <a:graphic>
          <a:graphicData uri="http://schemas.openxmlformats.org/presentationml/2006/ole">
            <p:oleObj spid="_x0000_s22530" name="Equation" r:id="rId3" imgW="761760" imgH="431640" progId="Equation.3">
              <p:embed/>
            </p:oleObj>
          </a:graphicData>
        </a:graphic>
      </p:graphicFrame>
      <p:graphicFrame>
        <p:nvGraphicFramePr>
          <p:cNvPr id="22531" name="Object 3"/>
          <p:cNvGraphicFramePr>
            <a:graphicFrameLocks noChangeAspect="1"/>
          </p:cNvGraphicFramePr>
          <p:nvPr/>
        </p:nvGraphicFramePr>
        <p:xfrm>
          <a:off x="2483768" y="3596313"/>
          <a:ext cx="1080120" cy="984815"/>
        </p:xfrm>
        <a:graphic>
          <a:graphicData uri="http://schemas.openxmlformats.org/presentationml/2006/ole">
            <p:oleObj spid="_x0000_s22531" name="Equation" r:id="rId4" imgW="431640" imgH="393480" progId="Equation.3">
              <p:embed/>
            </p:oleObj>
          </a:graphicData>
        </a:graphic>
      </p:graphicFrame>
      <p:graphicFrame>
        <p:nvGraphicFramePr>
          <p:cNvPr id="22532" name="Object 4"/>
          <p:cNvGraphicFramePr>
            <a:graphicFrameLocks noChangeAspect="1"/>
          </p:cNvGraphicFramePr>
          <p:nvPr/>
        </p:nvGraphicFramePr>
        <p:xfrm>
          <a:off x="2483768" y="4869160"/>
          <a:ext cx="2341421" cy="864096"/>
        </p:xfrm>
        <a:graphic>
          <a:graphicData uri="http://schemas.openxmlformats.org/presentationml/2006/ole">
            <p:oleObj spid="_x0000_s22532" name="Equation" r:id="rId5" imgW="1066680" imgH="3934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pPr algn="just"/>
            <a:r>
              <a:rPr lang="en-US" sz="3200" dirty="0" err="1" smtClean="0"/>
              <a:t>Untuk</a:t>
            </a:r>
            <a:r>
              <a:rPr lang="en-US" sz="3200" dirty="0" smtClean="0"/>
              <a:t> </a:t>
            </a:r>
            <a:r>
              <a:rPr lang="en-US" sz="3200" dirty="0" err="1" smtClean="0"/>
              <a:t>mencari</a:t>
            </a:r>
            <a:r>
              <a:rPr lang="en-US" sz="3200" dirty="0" smtClean="0"/>
              <a:t> </a:t>
            </a:r>
            <a:r>
              <a:rPr lang="en-US" sz="3200" dirty="0" err="1" smtClean="0"/>
              <a:t>MS</a:t>
            </a:r>
            <a:r>
              <a:rPr lang="en-US" sz="3200" baseline="-25000" dirty="0" err="1" smtClean="0"/>
              <a:t>res</a:t>
            </a:r>
            <a:r>
              <a:rPr lang="en-US" sz="3200" dirty="0" smtClean="0"/>
              <a:t>, </a:t>
            </a:r>
            <a:r>
              <a:rPr lang="en-US" sz="3200" dirty="0" err="1" smtClean="0"/>
              <a:t>langkah-langkah</a:t>
            </a:r>
            <a:r>
              <a:rPr lang="en-US" sz="3200" dirty="0" smtClean="0"/>
              <a:t> yang </a:t>
            </a:r>
            <a:r>
              <a:rPr lang="en-US" sz="3200" dirty="0" err="1" smtClean="0"/>
              <a:t>harus</a:t>
            </a:r>
            <a:r>
              <a:rPr lang="en-US" sz="3200" dirty="0" smtClean="0"/>
              <a:t> </a:t>
            </a:r>
            <a:r>
              <a:rPr lang="en-US" sz="3200" dirty="0" err="1" smtClean="0"/>
              <a:t>ditempuh</a:t>
            </a:r>
            <a:r>
              <a:rPr lang="en-US" sz="3200" dirty="0" smtClean="0"/>
              <a:t> </a:t>
            </a:r>
            <a:r>
              <a:rPr lang="en-US" sz="3200" dirty="0" err="1" smtClean="0"/>
              <a:t>adalah</a:t>
            </a:r>
            <a:r>
              <a:rPr lang="en-US" sz="3200" dirty="0" smtClean="0"/>
              <a:t> :</a:t>
            </a:r>
            <a:endParaRPr lang="id-ID" sz="3200" dirty="0"/>
          </a:p>
        </p:txBody>
      </p:sp>
      <p:sp>
        <p:nvSpPr>
          <p:cNvPr id="3" name="Content Placeholder 2"/>
          <p:cNvSpPr>
            <a:spLocks noGrp="1"/>
          </p:cNvSpPr>
          <p:nvPr>
            <p:ph idx="1"/>
          </p:nvPr>
        </p:nvSpPr>
        <p:spPr>
          <a:xfrm>
            <a:off x="457200" y="1412776"/>
            <a:ext cx="8229600" cy="4713387"/>
          </a:xfrm>
        </p:spPr>
        <p:txBody>
          <a:bodyPr/>
          <a:lstStyle/>
          <a:p>
            <a:r>
              <a:rPr lang="en-US" dirty="0" err="1" smtClean="0"/>
              <a:t>Mencari</a:t>
            </a:r>
            <a:r>
              <a:rPr lang="en-US" dirty="0" smtClean="0"/>
              <a:t> </a:t>
            </a:r>
            <a:r>
              <a:rPr lang="en-US" dirty="0" err="1" smtClean="0"/>
              <a:t>nilai</a:t>
            </a:r>
            <a:r>
              <a:rPr lang="en-US" dirty="0" smtClean="0"/>
              <a:t> </a:t>
            </a:r>
            <a:r>
              <a:rPr lang="en-US" dirty="0" err="1" smtClean="0"/>
              <a:t>duga</a:t>
            </a:r>
            <a:r>
              <a:rPr lang="en-US" dirty="0" smtClean="0"/>
              <a:t> </a:t>
            </a:r>
            <a:r>
              <a:rPr lang="en-US" dirty="0" err="1" smtClean="0"/>
              <a:t>dengan</a:t>
            </a:r>
            <a:r>
              <a:rPr lang="en-US" dirty="0" smtClean="0"/>
              <a:t> </a:t>
            </a:r>
            <a:r>
              <a:rPr lang="en-US" dirty="0" err="1" smtClean="0"/>
              <a:t>rumus</a:t>
            </a:r>
            <a:r>
              <a:rPr lang="en-US" dirty="0" smtClean="0"/>
              <a:t> :</a:t>
            </a:r>
            <a:endParaRPr lang="id-ID" dirty="0" smtClean="0"/>
          </a:p>
          <a:p>
            <a:r>
              <a:rPr lang="id-ID" dirty="0" smtClean="0"/>
              <a:t>Ûij = </a:t>
            </a:r>
            <a:r>
              <a:rPr lang="el-GR" dirty="0" smtClean="0"/>
              <a:t>μ</a:t>
            </a:r>
            <a:r>
              <a:rPr lang="id-ID" dirty="0" smtClean="0"/>
              <a:t>  + (</a:t>
            </a:r>
            <a:r>
              <a:rPr lang="el-GR" dirty="0" smtClean="0"/>
              <a:t>μ</a:t>
            </a:r>
            <a:r>
              <a:rPr lang="id-ID" dirty="0" smtClean="0"/>
              <a:t>i - </a:t>
            </a:r>
            <a:r>
              <a:rPr lang="el-GR" dirty="0" smtClean="0"/>
              <a:t>μ</a:t>
            </a:r>
            <a:r>
              <a:rPr lang="id-ID" dirty="0" smtClean="0"/>
              <a:t>  ) +  (</a:t>
            </a:r>
            <a:r>
              <a:rPr lang="el-GR" dirty="0" smtClean="0"/>
              <a:t>μ</a:t>
            </a:r>
            <a:r>
              <a:rPr lang="id-ID" dirty="0" smtClean="0"/>
              <a:t>j - </a:t>
            </a:r>
            <a:r>
              <a:rPr lang="el-GR" dirty="0" smtClean="0"/>
              <a:t>μ</a:t>
            </a:r>
            <a:r>
              <a:rPr lang="id-ID" dirty="0" smtClean="0"/>
              <a:t>  ), </a:t>
            </a:r>
          </a:p>
          <a:p>
            <a:pPr>
              <a:buNone/>
            </a:pPr>
            <a:r>
              <a:rPr lang="id-ID" dirty="0" smtClean="0"/>
              <a:t>	</a:t>
            </a:r>
            <a:r>
              <a:rPr lang="en-US" dirty="0" err="1" smtClean="0"/>
              <a:t>dimana</a:t>
            </a:r>
            <a:r>
              <a:rPr lang="en-US" dirty="0" smtClean="0"/>
              <a:t> I = </a:t>
            </a:r>
            <a:r>
              <a:rPr lang="id-ID" dirty="0" smtClean="0"/>
              <a:t>Baris</a:t>
            </a:r>
            <a:r>
              <a:rPr lang="en-US" dirty="0" smtClean="0"/>
              <a:t>, j = </a:t>
            </a:r>
            <a:r>
              <a:rPr lang="id-ID" dirty="0" smtClean="0"/>
              <a:t>kolom</a:t>
            </a:r>
          </a:p>
          <a:p>
            <a:pPr>
              <a:buFontTx/>
              <a:buChar char="-"/>
            </a:pPr>
            <a:r>
              <a:rPr lang="id-ID" dirty="0" smtClean="0"/>
              <a:t>Û11 = 52 + (55 – 52 ) + ( 49 – 52 ) = 52</a:t>
            </a:r>
          </a:p>
          <a:p>
            <a:pPr>
              <a:buNone/>
            </a:pPr>
            <a:r>
              <a:rPr lang="id-ID" dirty="0" smtClean="0"/>
              <a:t>	dan seterusnya</a:t>
            </a:r>
          </a:p>
          <a:p>
            <a:pPr>
              <a:buNone/>
            </a:pPr>
            <a:endParaRPr lang="id-ID" dirty="0"/>
          </a:p>
        </p:txBody>
      </p:sp>
      <p:cxnSp>
        <p:nvCxnSpPr>
          <p:cNvPr id="8" name="Straight Connector 7"/>
          <p:cNvCxnSpPr/>
          <p:nvPr/>
        </p:nvCxnSpPr>
        <p:spPr>
          <a:xfrm>
            <a:off x="1691680" y="206084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91680" y="2132856"/>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83768" y="206084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31840" y="206084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131840" y="2132856"/>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83968" y="206084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60032" y="2132856"/>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860032" y="2060848"/>
            <a:ext cx="2880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431</Words>
  <Application>Microsoft Office PowerPoint</Application>
  <PresentationFormat>On-screen Show (4:3)</PresentationFormat>
  <Paragraphs>223</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TWO WAY ANOVA</vt:lpstr>
      <vt:lpstr>TWO WAY ANOVA</vt:lpstr>
      <vt:lpstr>Contoh</vt:lpstr>
      <vt:lpstr>Jawab</vt:lpstr>
      <vt:lpstr>Jawab</vt:lpstr>
      <vt:lpstr>Untuk mencari MSrows, persoalan disajikan kembali :</vt:lpstr>
      <vt:lpstr>Slide 7</vt:lpstr>
      <vt:lpstr>Slide 8</vt:lpstr>
      <vt:lpstr>Untuk mencari MSres, langkah-langkah yang harus ditempuh adalah :</vt:lpstr>
      <vt:lpstr>Hasil selengkapnya nilai duga seperti pada tabel dibawah ini :</vt:lpstr>
      <vt:lpstr>Mencari nilai residual dengan rumus :</vt:lpstr>
      <vt:lpstr>Hasil selengkapnya nilai Residual seperti pada tabel dibawah ini :</vt:lpstr>
      <vt:lpstr>Slide 13</vt:lpstr>
      <vt:lpstr>Jawab</vt:lpstr>
      <vt:lpstr>KASUS DI KELAS</vt:lpstr>
      <vt:lpstr>Dengan alfa 5%, ujilah apakah terdapat perbedaan motivasi kerja yang signifikan antara Pegawai pada lembaga Dinas Pendidikan Nasional, Dinas Sosial dan Departemen Keuangan. (Uji Two Way Anova)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Toshiba</cp:lastModifiedBy>
  <cp:revision>19</cp:revision>
  <dcterms:created xsi:type="dcterms:W3CDTF">2014-10-15T21:42:33Z</dcterms:created>
  <dcterms:modified xsi:type="dcterms:W3CDTF">2017-10-02T04:58:40Z</dcterms:modified>
</cp:coreProperties>
</file>